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258" r:id="rId4"/>
    <p:sldId id="259" r:id="rId5"/>
    <p:sldId id="262" r:id="rId6"/>
    <p:sldId id="263" r:id="rId7"/>
    <p:sldId id="266" r:id="rId8"/>
    <p:sldId id="265" r:id="rId9"/>
    <p:sldId id="264" r:id="rId10"/>
    <p:sldId id="267" r:id="rId11"/>
    <p:sldId id="268" r:id="rId12"/>
    <p:sldId id="269" r:id="rId13"/>
    <p:sldId id="270" r:id="rId14"/>
    <p:sldId id="281" r:id="rId15"/>
    <p:sldId id="272" r:id="rId16"/>
    <p:sldId id="273" r:id="rId17"/>
    <p:sldId id="274" r:id="rId18"/>
    <p:sldId id="280"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2" autoAdjust="0"/>
  </p:normalViewPr>
  <p:slideViewPr>
    <p:cSldViewPr>
      <p:cViewPr>
        <p:scale>
          <a:sx n="102" d="100"/>
          <a:sy n="102" d="100"/>
        </p:scale>
        <p:origin x="-898" y="40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A23720DD-5B6D-40BF-8493-A6B52D484E6B}" type="datetimeFigureOut">
              <a:rPr lang="tr-TR" smtClean="0"/>
              <a:t>12.11.2019</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02176B-0E47-46AC-8F43-DAB4B8A37D06}" type="slidenum">
              <a:rPr lang="tr-TR" smtClean="0"/>
              <a:t>‹#›</a:t>
            </a:fld>
            <a:endParaRPr lang="tr-T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12.11.2019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12.11.2019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12.11.2019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11" name="Title 10"/>
          <p:cNvSpPr>
            <a:spLocks noGrp="1"/>
          </p:cNvSpPr>
          <p:nvPr>
            <p:ph type="title"/>
          </p:nvPr>
        </p:nvSpPr>
        <p:spPr/>
        <p:txBody>
          <a:bodyPr/>
          <a:lstStyle/>
          <a:p>
            <a:r>
              <a:rPr lang="tr-TR" smtClean="0"/>
              <a:t>Asıl başlık stili için tıklatın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12.11.2019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23720DD-5B6D-40BF-8493-A6B52D484E6B}" type="datetimeFigureOut">
              <a:rPr lang="tr-TR" smtClean="0"/>
              <a:t>12.11.2019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12" name="Title 1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12.11.2019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12.11.2019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12.11.2019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Asıl başlık stili için tıklatın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12.11.2019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12.11.2019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A23720DD-5B6D-40BF-8493-A6B52D484E6B}" type="datetimeFigureOut">
              <a:rPr lang="tr-TR" smtClean="0"/>
              <a:t>12.11.2019</a:t>
            </a:fld>
            <a:endParaRPr lang="tr-T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827584" y="3356992"/>
            <a:ext cx="7344816" cy="1152128"/>
          </a:xfrm>
        </p:spPr>
        <p:txBody>
          <a:bodyPr>
            <a:normAutofit fontScale="92500" lnSpcReduction="20000"/>
          </a:bodyPr>
          <a:lstStyle/>
          <a:p>
            <a:endParaRPr lang="tr-TR" sz="4000" dirty="0"/>
          </a:p>
          <a:p>
            <a:r>
              <a:rPr lang="tr-TR" sz="3900" b="1" dirty="0" smtClean="0"/>
              <a:t>KUR’AN’DA </a:t>
            </a:r>
            <a:r>
              <a:rPr lang="tr-TR" sz="3900" b="1" dirty="0"/>
              <a:t>AİLE </a:t>
            </a:r>
            <a:r>
              <a:rPr lang="tr-TR" sz="3900" b="1" dirty="0" smtClean="0"/>
              <a:t>PROFİLLERİ</a:t>
            </a:r>
          </a:p>
          <a:p>
            <a:endParaRPr lang="tr-TR" sz="3600" b="1" dirty="0" smtClean="0"/>
          </a:p>
          <a:p>
            <a:endParaRPr lang="tr-T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154361"/>
            <a:ext cx="136525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4248" y="1340768"/>
            <a:ext cx="1736725" cy="2109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ikdörtgen 3"/>
          <p:cNvSpPr/>
          <p:nvPr/>
        </p:nvSpPr>
        <p:spPr>
          <a:xfrm>
            <a:off x="2483767" y="1378496"/>
            <a:ext cx="4536505" cy="461665"/>
          </a:xfrm>
          <a:prstGeom prst="rect">
            <a:avLst/>
          </a:prstGeom>
        </p:spPr>
        <p:txBody>
          <a:bodyPr wrap="square">
            <a:spAutoFit/>
          </a:bodyPr>
          <a:lstStyle/>
          <a:p>
            <a:r>
              <a:rPr lang="tr-TR" sz="2400" b="1" dirty="0"/>
              <a:t>ISPARTA İL MÜFTÜLÜĞÜ</a:t>
            </a:r>
          </a:p>
        </p:txBody>
      </p:sp>
      <p:sp>
        <p:nvSpPr>
          <p:cNvPr id="2" name="Dikdörtgen 1"/>
          <p:cNvSpPr/>
          <p:nvPr/>
        </p:nvSpPr>
        <p:spPr>
          <a:xfrm>
            <a:off x="1510208" y="5013176"/>
            <a:ext cx="6590183" cy="769441"/>
          </a:xfrm>
          <a:prstGeom prst="rect">
            <a:avLst/>
          </a:prstGeom>
        </p:spPr>
        <p:txBody>
          <a:bodyPr wrap="square">
            <a:spAutoFit/>
          </a:bodyPr>
          <a:lstStyle/>
          <a:p>
            <a:pPr lvl="0" algn="ctr">
              <a:spcBef>
                <a:spcPct val="20000"/>
              </a:spcBef>
              <a:buClr>
                <a:srgbClr val="AD0101"/>
              </a:buClr>
            </a:pPr>
            <a:r>
              <a:rPr lang="tr-TR" sz="2000" b="1" dirty="0">
                <a:solidFill>
                  <a:prstClr val="white"/>
                </a:solidFill>
                <a:effectLst>
                  <a:outerShdw blurRad="34925" dist="12700" dir="14400000" rotWithShape="0">
                    <a:prstClr val="black">
                      <a:alpha val="21000"/>
                    </a:prstClr>
                  </a:outerShdw>
                </a:effectLst>
              </a:rPr>
              <a:t>DÜZENLEYEN: ENİSE ERKOÇ</a:t>
            </a:r>
          </a:p>
          <a:p>
            <a:pPr lvl="0" algn="ctr">
              <a:spcBef>
                <a:spcPct val="20000"/>
              </a:spcBef>
              <a:buClr>
                <a:srgbClr val="AD0101"/>
              </a:buClr>
            </a:pPr>
            <a:r>
              <a:rPr lang="tr-TR" sz="2000" b="1" dirty="0">
                <a:solidFill>
                  <a:prstClr val="white"/>
                </a:solidFill>
                <a:effectLst>
                  <a:outerShdw blurRad="34925" dist="12700" dir="14400000" rotWithShape="0">
                    <a:prstClr val="black">
                      <a:alpha val="21000"/>
                    </a:prstClr>
                  </a:outerShdw>
                </a:effectLst>
              </a:rPr>
              <a:t>MÜFTÜ YARDIMCISI</a:t>
            </a:r>
            <a:endParaRPr lang="tr-TR" sz="4000" b="1" dirty="0">
              <a:solidFill>
                <a:prstClr val="white"/>
              </a:solidFill>
              <a:effectLst>
                <a:outerShdw blurRad="34925" dist="12700" dir="14400000" rotWithShape="0">
                  <a:prstClr val="black">
                    <a:alpha val="21000"/>
                  </a:prstClr>
                </a:outerShdw>
              </a:effectLst>
            </a:endParaRPr>
          </a:p>
        </p:txBody>
      </p:sp>
    </p:spTree>
    <p:extLst>
      <p:ext uri="{BB962C8B-B14F-4D97-AF65-F5344CB8AC3E}">
        <p14:creationId xmlns:p14="http://schemas.microsoft.com/office/powerpoint/2010/main" val="29396187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5" y="2204863"/>
            <a:ext cx="7689177" cy="3921299"/>
          </a:xfrm>
          <a:solidFill>
            <a:schemeClr val="accent2">
              <a:lumMod val="40000"/>
              <a:lumOff val="60000"/>
            </a:schemeClr>
          </a:solidFill>
          <a:effectLst>
            <a:innerShdw blurRad="63500" dist="50800" dir="13500000">
              <a:prstClr val="black">
                <a:alpha val="50000"/>
              </a:prstClr>
            </a:innerShdw>
          </a:effectLst>
        </p:spPr>
        <p:txBody>
          <a:bodyPr>
            <a:normAutofit fontScale="85000" lnSpcReduction="20000"/>
          </a:bodyPr>
          <a:lstStyle/>
          <a:p>
            <a:pPr marL="0" indent="0">
              <a:buNone/>
            </a:pPr>
            <a:endParaRPr lang="tr-TR" b="1" dirty="0" smtClean="0">
              <a:solidFill>
                <a:srgbClr val="FF0000"/>
              </a:solidFill>
            </a:endParaRPr>
          </a:p>
          <a:p>
            <a:pPr marL="0" indent="0">
              <a:buNone/>
            </a:pPr>
            <a:r>
              <a:rPr lang="tr-TR" dirty="0" smtClean="0"/>
              <a:t>«</a:t>
            </a:r>
            <a:r>
              <a:rPr lang="tr-TR" dirty="0" smtClean="0"/>
              <a:t>Lokman, oğluna öğüt vererek: ‘Oğulcuğum! Allah’a ortak koşma! Doğrusu şirk büyük bir zulümdür.’ demişti(…) yaptığın iş (iyilik veya kötülük) bir hardal tanesi ağırlığında bile olsa ve bu, bir kayanın içinde veya göklerde yahut yerin derinliklerinde bulunsa, yine de Allah onu (senin karşına) getirir. Doğrusu Allah en ince şeyleri görüp bilmektedir ve her şeyden haberdardır. </a:t>
            </a:r>
            <a:endParaRPr lang="tr-TR" dirty="0" smtClean="0"/>
          </a:p>
          <a:p>
            <a:pPr marL="0" indent="0">
              <a:buNone/>
            </a:pPr>
            <a:r>
              <a:rPr lang="tr-TR" dirty="0" smtClean="0"/>
              <a:t>Yavrucuğum</a:t>
            </a:r>
            <a:r>
              <a:rPr lang="tr-TR" dirty="0" smtClean="0"/>
              <a:t>! Namazı kıl, iyiliği emret, kötülükten vazgeçirmeye çalış, başına gelenlere sabret. Doğrusu bunlar, azmedilmeye değer işlerdir. Küçümseyerek insanlardan yüz çevirme ve yeryüzünde böbürlenerek yürüme. Zira Allah, kendini beğenmiş övünüp duran kimseleri sevmez. Yürüyüşünde tabii ol, sesini alçalt. Unutma ki seslerin en çirkini merkeplerin sesidir.» (Lokman 31/13,16-19)</a:t>
            </a:r>
            <a:endParaRPr lang="tr-TR" dirty="0"/>
          </a:p>
        </p:txBody>
      </p:sp>
      <p:sp>
        <p:nvSpPr>
          <p:cNvPr id="2" name="Dikdörtgen 1"/>
          <p:cNvSpPr/>
          <p:nvPr/>
        </p:nvSpPr>
        <p:spPr>
          <a:xfrm>
            <a:off x="1115616" y="3244334"/>
            <a:ext cx="6840760" cy="369332"/>
          </a:xfrm>
          <a:prstGeom prst="rect">
            <a:avLst/>
          </a:prstGeom>
        </p:spPr>
        <p:txBody>
          <a:bodyPr wrap="square">
            <a:spAutoFit/>
          </a:bodyPr>
          <a:lstStyle/>
          <a:p>
            <a:r>
              <a:rPr lang="tr-TR" dirty="0" smtClean="0"/>
              <a:t> </a:t>
            </a:r>
            <a:endParaRPr lang="tr-TR" dirty="0"/>
          </a:p>
        </p:txBody>
      </p:sp>
      <p:sp>
        <p:nvSpPr>
          <p:cNvPr id="4" name="Dikdörtgen 3"/>
          <p:cNvSpPr/>
          <p:nvPr/>
        </p:nvSpPr>
        <p:spPr>
          <a:xfrm>
            <a:off x="3081848" y="3244334"/>
            <a:ext cx="242374" cy="369332"/>
          </a:xfrm>
          <a:prstGeom prst="rect">
            <a:avLst/>
          </a:prstGeom>
        </p:spPr>
        <p:txBody>
          <a:bodyPr wrap="none">
            <a:spAutoFit/>
          </a:bodyPr>
          <a:lstStyle/>
          <a:p>
            <a:r>
              <a:rPr lang="tr-TR" dirty="0" smtClean="0"/>
              <a:t> </a:t>
            </a:r>
            <a:endParaRPr lang="tr-TR" dirty="0"/>
          </a:p>
        </p:txBody>
      </p:sp>
      <p:sp>
        <p:nvSpPr>
          <p:cNvPr id="5" name="Dikdörtgen 4"/>
          <p:cNvSpPr/>
          <p:nvPr/>
        </p:nvSpPr>
        <p:spPr>
          <a:xfrm>
            <a:off x="1619672" y="980728"/>
            <a:ext cx="6336704" cy="461665"/>
          </a:xfrm>
          <a:prstGeom prst="rect">
            <a:avLst/>
          </a:prstGeom>
          <a:solidFill>
            <a:schemeClr val="accent1">
              <a:lumMod val="20000"/>
              <a:lumOff val="80000"/>
            </a:schemeClr>
          </a:solidFill>
        </p:spPr>
        <p:txBody>
          <a:bodyPr wrap="square">
            <a:spAutoFit/>
          </a:bodyPr>
          <a:lstStyle/>
          <a:p>
            <a:r>
              <a:rPr lang="tr-TR" sz="2400" b="1" dirty="0" smtClean="0">
                <a:solidFill>
                  <a:srgbClr val="FF0000"/>
                </a:solidFill>
              </a:rPr>
              <a:t>HZ. LOKMAN(A.S</a:t>
            </a:r>
            <a:r>
              <a:rPr lang="tr-TR" sz="2400" b="1" dirty="0">
                <a:solidFill>
                  <a:srgbClr val="FF0000"/>
                </a:solidFill>
              </a:rPr>
              <a:t>) VE OĞLU</a:t>
            </a:r>
            <a:endParaRPr lang="tr-TR" sz="2400" dirty="0"/>
          </a:p>
        </p:txBody>
      </p:sp>
    </p:spTree>
    <p:extLst>
      <p:ext uri="{BB962C8B-B14F-4D97-AF65-F5344CB8AC3E}">
        <p14:creationId xmlns:p14="http://schemas.microsoft.com/office/powerpoint/2010/main" val="298159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043608" y="2132856"/>
            <a:ext cx="7488832" cy="4401205"/>
          </a:xfrm>
          <a:prstGeom prst="rect">
            <a:avLst/>
          </a:prstGeom>
          <a:solidFill>
            <a:srgbClr val="00B0F0"/>
          </a:solidFill>
          <a:effectLst>
            <a:outerShdw blurRad="152400" dist="317500" dir="5400000" sx="90000" sy="-19000" rotWithShape="0">
              <a:prstClr val="black">
                <a:alpha val="15000"/>
              </a:prstClr>
            </a:outerShdw>
          </a:effectLst>
        </p:spPr>
        <p:txBody>
          <a:bodyPr wrap="square">
            <a:spAutoFit/>
          </a:bodyPr>
          <a:lstStyle/>
          <a:p>
            <a:r>
              <a:rPr lang="tr-TR" sz="2000" dirty="0" smtClean="0"/>
              <a:t>       </a:t>
            </a:r>
            <a:r>
              <a:rPr lang="tr-TR" sz="2000" dirty="0"/>
              <a:t>A</a:t>
            </a:r>
            <a:r>
              <a:rPr lang="tr-TR" sz="2000" dirty="0" smtClean="0"/>
              <a:t>yette </a:t>
            </a:r>
            <a:r>
              <a:rPr lang="tr-TR" sz="2000" dirty="0"/>
              <a:t>geçtiği üzere onun oğluna hitabında kullandığı ‘oğulcuğum/</a:t>
            </a:r>
            <a:r>
              <a:rPr lang="tr-TR" sz="2000" dirty="0" err="1"/>
              <a:t>oğulcağızım</a:t>
            </a:r>
            <a:r>
              <a:rPr lang="tr-TR" sz="2000" dirty="0"/>
              <a:t>’ ifadesi aile bireylerinin öncelikle birbirlerinin gönlünü almak, onurunu yüceltmek zorunda olduklarını göstermesi açısından </a:t>
            </a:r>
            <a:r>
              <a:rPr lang="tr-TR" sz="2000" dirty="0" smtClean="0"/>
              <a:t>önemlidir</a:t>
            </a:r>
            <a:r>
              <a:rPr lang="tr-TR" sz="2000" dirty="0" smtClean="0"/>
              <a:t>.</a:t>
            </a:r>
          </a:p>
          <a:p>
            <a:r>
              <a:rPr lang="tr-TR" sz="2000" dirty="0"/>
              <a:t>           Kişiler arası saygının giderek azaldığı toplumlarda saygıdeğer ailelerin kurulması elbette ki mümkün olmayacaktır. Lokman(</a:t>
            </a:r>
            <a:r>
              <a:rPr lang="tr-TR" sz="2000" dirty="0" err="1"/>
              <a:t>a.s</a:t>
            </a:r>
            <a:r>
              <a:rPr lang="tr-TR" sz="2000" dirty="0"/>
              <a:t>) örnekliğinde aile bireylerinin birbirlerinden sorumlu ve dolayısıyla, gerektiğinde ibadeti, sabrı, ahireti birbirlerine hatırlatmak zorunda olduklarını anlıyoruz. </a:t>
            </a:r>
          </a:p>
          <a:p>
            <a:r>
              <a:rPr lang="tr-TR" sz="2000" dirty="0"/>
              <a:t>Lokman(</a:t>
            </a:r>
            <a:r>
              <a:rPr lang="tr-TR" sz="2000" dirty="0" err="1"/>
              <a:t>a.s</a:t>
            </a:r>
            <a:r>
              <a:rPr lang="tr-TR" sz="2000" dirty="0"/>
              <a:t>)’</a:t>
            </a:r>
            <a:r>
              <a:rPr lang="tr-TR" sz="2000" dirty="0" err="1"/>
              <a:t>ın</a:t>
            </a:r>
            <a:r>
              <a:rPr lang="tr-TR" sz="2000" dirty="0"/>
              <a:t> oğlunu, sesine ve yürüyüşüne kadar eğitmesi onun ne kadar ilgili bir baba olduğunu gösterirken, bu ayetlere Kur’an’da yer verilmesi, Allah Teala’nın özellikle anne-babalara ne büyük sorumluluk yüklediğinin de açık delilidir. </a:t>
            </a:r>
          </a:p>
          <a:p>
            <a:r>
              <a:rPr lang="tr-TR" sz="2000" dirty="0" smtClean="0"/>
              <a:t>  </a:t>
            </a:r>
            <a:r>
              <a:rPr lang="tr-TR" dirty="0" smtClean="0"/>
              <a:t>                                                                       </a:t>
            </a:r>
            <a:endParaRPr lang="tr-TR" dirty="0"/>
          </a:p>
        </p:txBody>
      </p:sp>
    </p:spTree>
    <p:extLst>
      <p:ext uri="{BB962C8B-B14F-4D97-AF65-F5344CB8AC3E}">
        <p14:creationId xmlns:p14="http://schemas.microsoft.com/office/powerpoint/2010/main" val="1857272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71600" y="2551837"/>
            <a:ext cx="5886400" cy="646331"/>
          </a:xfrm>
          <a:prstGeom prst="rect">
            <a:avLst/>
          </a:prstGeom>
        </p:spPr>
        <p:txBody>
          <a:bodyPr wrap="square">
            <a:spAutoFit/>
          </a:bodyPr>
          <a:lstStyle/>
          <a:p>
            <a:endParaRPr lang="tr-TR" dirty="0"/>
          </a:p>
          <a:p>
            <a:r>
              <a:rPr lang="tr-TR" dirty="0"/>
              <a:t>                                                    </a:t>
            </a:r>
          </a:p>
        </p:txBody>
      </p:sp>
      <p:sp>
        <p:nvSpPr>
          <p:cNvPr id="3" name="İçerik Yer Tutucusu 2"/>
          <p:cNvSpPr>
            <a:spLocks noGrp="1"/>
          </p:cNvSpPr>
          <p:nvPr>
            <p:ph idx="1"/>
          </p:nvPr>
        </p:nvSpPr>
        <p:spPr>
          <a:xfrm>
            <a:off x="827584" y="2276872"/>
            <a:ext cx="7074714" cy="3366051"/>
          </a:xfrm>
        </p:spPr>
        <p:txBody>
          <a:bodyPr>
            <a:normAutofit/>
          </a:bodyPr>
          <a:lstStyle/>
          <a:p>
            <a:pPr marL="0" indent="0" algn="r">
              <a:buNone/>
            </a:pPr>
            <a:endParaRPr lang="tr-TR" b="1" dirty="0" smtClean="0">
              <a:solidFill>
                <a:srgbClr val="FF0000"/>
              </a:solidFill>
            </a:endParaRPr>
          </a:p>
          <a:p>
            <a:pPr marL="0" indent="0" algn="r">
              <a:buNone/>
            </a:pPr>
            <a:endParaRPr lang="tr-TR" b="1" dirty="0">
              <a:solidFill>
                <a:srgbClr val="FF0000"/>
              </a:solidFill>
            </a:endParaRPr>
          </a:p>
          <a:p>
            <a:pPr marL="0" indent="0" algn="r">
              <a:buNone/>
            </a:pPr>
            <a:endParaRPr lang="tr-TR" b="1" dirty="0" smtClean="0">
              <a:solidFill>
                <a:srgbClr val="FF0000"/>
              </a:solidFill>
            </a:endParaRPr>
          </a:p>
          <a:p>
            <a:pPr marL="0" indent="0" algn="r">
              <a:buNone/>
            </a:pPr>
            <a:endParaRPr lang="tr-TR" b="1" dirty="0">
              <a:solidFill>
                <a:srgbClr val="FF0000"/>
              </a:solidFill>
            </a:endParaRPr>
          </a:p>
          <a:p>
            <a:pPr marL="0" indent="0" algn="r">
              <a:buNone/>
            </a:pPr>
            <a:endParaRPr lang="tr-TR" b="1" dirty="0" smtClean="0">
              <a:solidFill>
                <a:srgbClr val="FF0000"/>
              </a:solidFill>
            </a:endParaRPr>
          </a:p>
          <a:p>
            <a:pPr marL="0" indent="0" algn="r">
              <a:buNone/>
            </a:pPr>
            <a:endParaRPr lang="tr-TR" b="1" dirty="0">
              <a:solidFill>
                <a:srgbClr val="FF0000"/>
              </a:solidFill>
            </a:endParaRPr>
          </a:p>
          <a:p>
            <a:pPr marL="0" indent="0" algn="r">
              <a:buNone/>
            </a:pPr>
            <a:endParaRPr lang="tr-TR" b="1" dirty="0" smtClean="0">
              <a:solidFill>
                <a:srgbClr val="FF0000"/>
              </a:solidFill>
            </a:endParaRPr>
          </a:p>
          <a:p>
            <a:pPr marL="0" indent="0" algn="r">
              <a:buNone/>
            </a:pPr>
            <a:endParaRPr lang="tr-TR" b="1" dirty="0">
              <a:solidFill>
                <a:srgbClr val="FF0000"/>
              </a:solidFill>
            </a:endParaRPr>
          </a:p>
          <a:p>
            <a:pPr marL="0" indent="0" algn="r">
              <a:buNone/>
            </a:pPr>
            <a:endParaRPr lang="tr-TR" b="1" dirty="0" smtClean="0">
              <a:solidFill>
                <a:srgbClr val="FF0000"/>
              </a:solidFill>
            </a:endParaRPr>
          </a:p>
          <a:p>
            <a:pPr marL="0" indent="0" algn="r">
              <a:buNone/>
            </a:pPr>
            <a:endParaRPr lang="tr-TR" dirty="0"/>
          </a:p>
        </p:txBody>
      </p:sp>
      <p:sp>
        <p:nvSpPr>
          <p:cNvPr id="4" name="Dikdörtgen 3"/>
          <p:cNvSpPr/>
          <p:nvPr/>
        </p:nvSpPr>
        <p:spPr>
          <a:xfrm>
            <a:off x="1115616" y="2430180"/>
            <a:ext cx="6840760" cy="3970318"/>
          </a:xfrm>
          <a:prstGeom prst="rect">
            <a:avLst/>
          </a:prstGeom>
          <a:ln>
            <a:noFill/>
          </a:ln>
          <a:effectLst/>
          <a:scene3d>
            <a:camera prst="orthographicFront">
              <a:rot lat="0" lon="0" rev="0"/>
            </a:camera>
            <a:lightRig rig="contrasting" dir="t">
              <a:rot lat="0" lon="0" rev="7800000"/>
            </a:lightRig>
          </a:scene3d>
          <a:sp3d>
            <a:bevelT w="139700" h="139700"/>
          </a:sp3d>
        </p:spPr>
        <p:style>
          <a:lnRef idx="1">
            <a:schemeClr val="accent3"/>
          </a:lnRef>
          <a:fillRef idx="2">
            <a:schemeClr val="accent3"/>
          </a:fillRef>
          <a:effectRef idx="1">
            <a:schemeClr val="accent3"/>
          </a:effectRef>
          <a:fontRef idx="minor">
            <a:schemeClr val="dk1"/>
          </a:fontRef>
        </p:style>
        <p:txBody>
          <a:bodyPr wrap="square">
            <a:spAutoFit/>
          </a:bodyPr>
          <a:lstStyle/>
          <a:p>
            <a:r>
              <a:rPr lang="tr-TR" dirty="0" smtClean="0"/>
              <a:t>             « (Musa dedi ki</a:t>
            </a:r>
            <a:r>
              <a:rPr lang="tr-TR" dirty="0" smtClean="0">
                <a:sym typeface="Wingdings" pitchFamily="2" charset="2"/>
              </a:rPr>
              <a:t>: ) Kardeşim Harun’un dili benimkinden daha düzgündür. Beni tasdik eder bir yardımcı olmak üzere beraberime ona da (peygamberlik) ver. Doğrusu ben, beni tekzip ederler diye korkuyorum. Allah Teala, ‘</a:t>
            </a:r>
            <a:r>
              <a:rPr lang="tr-TR" dirty="0" err="1" smtClean="0">
                <a:sym typeface="Wingdings" pitchFamily="2" charset="2"/>
              </a:rPr>
              <a:t>bazunu</a:t>
            </a:r>
            <a:r>
              <a:rPr lang="tr-TR" dirty="0" smtClean="0">
                <a:sym typeface="Wingdings" pitchFamily="2" charset="2"/>
              </a:rPr>
              <a:t> kardeşinle kuvvetlendireceğiz ve sizin için bir saltanat kuracağız ki onlar size erişemeyecekler. Mucizelerimizle gidin. Siz ve size bağlı olanlar galiplersiniz.’ buyurdu.»(</a:t>
            </a:r>
            <a:r>
              <a:rPr lang="tr-TR" dirty="0" err="1" smtClean="0">
                <a:sym typeface="Wingdings" pitchFamily="2" charset="2"/>
              </a:rPr>
              <a:t>Kasas</a:t>
            </a:r>
            <a:r>
              <a:rPr lang="tr-TR" dirty="0" smtClean="0">
                <a:sym typeface="Wingdings" pitchFamily="2" charset="2"/>
              </a:rPr>
              <a:t>, 28/34,35)  </a:t>
            </a:r>
          </a:p>
          <a:p>
            <a:r>
              <a:rPr lang="tr-TR" dirty="0">
                <a:sym typeface="Wingdings" pitchFamily="2" charset="2"/>
              </a:rPr>
              <a:t> </a:t>
            </a:r>
            <a:r>
              <a:rPr lang="tr-TR" dirty="0" smtClean="0">
                <a:sym typeface="Wingdings" pitchFamily="2" charset="2"/>
              </a:rPr>
              <a:t>             ayetinden anlaşıldığı üzere Hz. Musa, kardeşini kendisi için yardımcı kılmasını Allah Teala’dan bizzat istemiş, O da bu duasını kabul ederek onu kardeşiyle desteklemiştir. Kardeşler arası kıskançlık, hasetliğe sebep olan bir durumdur ve bunu aşmanın en güzel yolu, kişinin kendisinin farkına vararak, eksikliklerini aile bireyleriyle tamamlamasıdır.</a:t>
            </a:r>
            <a:endParaRPr lang="tr-TR" dirty="0"/>
          </a:p>
          <a:p>
            <a:r>
              <a:rPr lang="tr-TR" dirty="0"/>
              <a:t>                                                    </a:t>
            </a:r>
          </a:p>
        </p:txBody>
      </p:sp>
      <p:sp>
        <p:nvSpPr>
          <p:cNvPr id="6" name="Dikdörtgen 5"/>
          <p:cNvSpPr/>
          <p:nvPr/>
        </p:nvSpPr>
        <p:spPr>
          <a:xfrm>
            <a:off x="2555776" y="1416735"/>
            <a:ext cx="3462437" cy="400110"/>
          </a:xfrm>
          <a:prstGeom prst="rect">
            <a:avLst/>
          </a:prstGeom>
          <a:solidFill>
            <a:schemeClr val="accent1">
              <a:lumMod val="20000"/>
              <a:lumOff val="80000"/>
            </a:schemeClr>
          </a:solidFill>
        </p:spPr>
        <p:txBody>
          <a:bodyPr wrap="square">
            <a:spAutoFit/>
          </a:bodyPr>
          <a:lstStyle/>
          <a:p>
            <a:pPr lvl="0"/>
            <a:r>
              <a:rPr lang="tr-TR" sz="2000" dirty="0">
                <a:solidFill>
                  <a:srgbClr val="FF0000"/>
                </a:solidFill>
              </a:rPr>
              <a:t>Hz. MUSA ve HZ. HARUN</a:t>
            </a:r>
            <a:endParaRPr lang="tr-TR" sz="2000" dirty="0">
              <a:solidFill>
                <a:srgbClr val="FF0000"/>
              </a:solidFill>
            </a:endParaRPr>
          </a:p>
        </p:txBody>
      </p:sp>
    </p:spTree>
    <p:extLst>
      <p:ext uri="{BB962C8B-B14F-4D97-AF65-F5344CB8AC3E}">
        <p14:creationId xmlns:p14="http://schemas.microsoft.com/office/powerpoint/2010/main" val="694986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4">
              <a:lumMod val="40000"/>
              <a:lumOff val="60000"/>
            </a:schemeClr>
          </a:solidFill>
          <a:effectLst>
            <a:glow rad="101600">
              <a:schemeClr val="accent6">
                <a:satMod val="175000"/>
                <a:alpha val="40000"/>
              </a:schemeClr>
            </a:glow>
          </a:effectLst>
        </p:spPr>
        <p:txBody>
          <a:bodyPr>
            <a:normAutofit/>
          </a:bodyPr>
          <a:lstStyle/>
          <a:p>
            <a:pPr marL="0" indent="0">
              <a:buNone/>
            </a:pPr>
            <a:r>
              <a:rPr lang="tr-TR" sz="2000" dirty="0" smtClean="0">
                <a:sym typeface="Wingdings" pitchFamily="2" charset="2"/>
              </a:rPr>
              <a:t>Eşleri bir arada tutan etkenlerden birisi de </a:t>
            </a:r>
            <a:r>
              <a:rPr lang="tr-TR" sz="2000" dirty="0" err="1" smtClean="0">
                <a:sym typeface="Wingdings" pitchFamily="2" charset="2"/>
              </a:rPr>
              <a:t>davadaşlık</a:t>
            </a:r>
            <a:r>
              <a:rPr lang="tr-TR" sz="2000" dirty="0" smtClean="0">
                <a:sym typeface="Wingdings" pitchFamily="2" charset="2"/>
              </a:rPr>
              <a:t> ve yoldaşlıktır. Olumsuz </a:t>
            </a:r>
            <a:r>
              <a:rPr lang="tr-TR" sz="2000" dirty="0" smtClean="0">
                <a:sym typeface="Wingdings" pitchFamily="2" charset="2"/>
              </a:rPr>
              <a:t>aile modellerinin bir özelliği bireylerin aynı inanç, korku, ümit, dünyevi ve uhrevi hedefleri paylaşmamaları sonucunda aynı dili konuşamamalarıdır. </a:t>
            </a:r>
            <a:endParaRPr lang="tr-TR" sz="2000" dirty="0" smtClean="0">
              <a:sym typeface="Wingdings" pitchFamily="2" charset="2"/>
            </a:endParaRPr>
          </a:p>
          <a:p>
            <a:pPr marL="0" indent="0">
              <a:buNone/>
            </a:pPr>
            <a:r>
              <a:rPr lang="tr-TR" sz="2000" dirty="0" smtClean="0">
                <a:sym typeface="Wingdings" pitchFamily="2" charset="2"/>
              </a:rPr>
              <a:t>Kur’an’da </a:t>
            </a:r>
            <a:r>
              <a:rPr lang="tr-TR" sz="2000" dirty="0" smtClean="0">
                <a:sym typeface="Wingdings" pitchFamily="2" charset="2"/>
              </a:rPr>
              <a:t>anlatıldığı üzere Hz. </a:t>
            </a:r>
            <a:r>
              <a:rPr lang="tr-TR" sz="2000" dirty="0" err="1" smtClean="0">
                <a:sym typeface="Wingdings" pitchFamily="2" charset="2"/>
              </a:rPr>
              <a:t>Lut’un</a:t>
            </a:r>
            <a:r>
              <a:rPr lang="tr-TR" sz="2000" dirty="0" smtClean="0">
                <a:sym typeface="Wingdings" pitchFamily="2" charset="2"/>
              </a:rPr>
              <a:t> kavmi eşine rastlanmamış bir </a:t>
            </a:r>
            <a:r>
              <a:rPr lang="tr-TR" sz="2000" dirty="0" smtClean="0">
                <a:sym typeface="Wingdings" pitchFamily="2" charset="2"/>
              </a:rPr>
              <a:t>dalalet ve sapıklığın </a:t>
            </a:r>
            <a:r>
              <a:rPr lang="tr-TR" sz="2000" dirty="0" smtClean="0">
                <a:sym typeface="Wingdings" pitchFamily="2" charset="2"/>
              </a:rPr>
              <a:t>içindedir. Hz. </a:t>
            </a:r>
            <a:r>
              <a:rPr lang="tr-TR" sz="2000" dirty="0" err="1" smtClean="0">
                <a:sym typeface="Wingdings" pitchFamily="2" charset="2"/>
              </a:rPr>
              <a:t>Lut</a:t>
            </a:r>
            <a:r>
              <a:rPr lang="tr-TR" sz="2000" dirty="0" smtClean="0">
                <a:sym typeface="Wingdings" pitchFamily="2" charset="2"/>
              </a:rPr>
              <a:t> onları Allah’a imana çağırır fakat kavmi onu yalanlayıp tehdit ederler ve sonunda Allah Teala azabıyla onları helak eder. </a:t>
            </a:r>
            <a:endParaRPr lang="tr-TR" sz="2000" dirty="0" smtClean="0">
              <a:sym typeface="Wingdings" pitchFamily="2" charset="2"/>
            </a:endParaRPr>
          </a:p>
          <a:p>
            <a:pPr marL="0" indent="0">
              <a:buNone/>
            </a:pPr>
            <a:r>
              <a:rPr lang="tr-TR" sz="2000" dirty="0" smtClean="0">
                <a:sym typeface="Wingdings" pitchFamily="2" charset="2"/>
              </a:rPr>
              <a:t>Helak </a:t>
            </a:r>
            <a:r>
              <a:rPr lang="tr-TR" sz="2000" dirty="0" smtClean="0">
                <a:sym typeface="Wingdings" pitchFamily="2" charset="2"/>
              </a:rPr>
              <a:t>edilenler arasında ne yazık ki Hz. </a:t>
            </a:r>
            <a:r>
              <a:rPr lang="tr-TR" sz="2000" dirty="0" err="1" smtClean="0">
                <a:sym typeface="Wingdings" pitchFamily="2" charset="2"/>
              </a:rPr>
              <a:t>Lut’un</a:t>
            </a:r>
            <a:r>
              <a:rPr lang="tr-TR" sz="2000" dirty="0" smtClean="0">
                <a:sym typeface="Wingdings" pitchFamily="2" charset="2"/>
              </a:rPr>
              <a:t> karısı da vardı. Peygamber olan eşine inanmayan bir diğer kadın da Hz. Nuh’un karısıdır. </a:t>
            </a:r>
            <a:endParaRPr lang="tr-TR" sz="2000" dirty="0">
              <a:solidFill>
                <a:srgbClr val="FF0000"/>
              </a:solidFill>
            </a:endParaRPr>
          </a:p>
        </p:txBody>
      </p:sp>
      <p:sp>
        <p:nvSpPr>
          <p:cNvPr id="4" name="Dikdörtgen 3"/>
          <p:cNvSpPr/>
          <p:nvPr/>
        </p:nvSpPr>
        <p:spPr>
          <a:xfrm>
            <a:off x="971600" y="1124743"/>
            <a:ext cx="7272808" cy="707886"/>
          </a:xfrm>
          <a:prstGeom prst="rect">
            <a:avLst/>
          </a:prstGeom>
        </p:spPr>
        <p:txBody>
          <a:bodyPr wrap="square">
            <a:spAutoFit/>
          </a:bodyPr>
          <a:lstStyle/>
          <a:p>
            <a:r>
              <a:rPr lang="tr-TR" sz="2000" b="1" dirty="0">
                <a:solidFill>
                  <a:schemeClr val="accent6">
                    <a:lumMod val="60000"/>
                    <a:lumOff val="40000"/>
                  </a:schemeClr>
                </a:solidFill>
              </a:rPr>
              <a:t>2.KUR’AN-KERİM’DE OLUMSUZ AİLE MODELLERİ</a:t>
            </a:r>
          </a:p>
          <a:p>
            <a:r>
              <a:rPr lang="tr-TR" sz="2000" b="1" dirty="0">
                <a:solidFill>
                  <a:schemeClr val="accent6">
                    <a:lumMod val="60000"/>
                    <a:lumOff val="40000"/>
                  </a:schemeClr>
                </a:solidFill>
              </a:rPr>
              <a:t>Hz. LUT’ un KARISI ve Hz. NUH’ un KARISI</a:t>
            </a:r>
          </a:p>
        </p:txBody>
      </p:sp>
    </p:spTree>
    <p:extLst>
      <p:ext uri="{BB962C8B-B14F-4D97-AF65-F5344CB8AC3E}">
        <p14:creationId xmlns:p14="http://schemas.microsoft.com/office/powerpoint/2010/main" val="2516064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11561" y="2060849"/>
            <a:ext cx="7776863" cy="3816423"/>
          </a:xfrm>
        </p:spPr>
        <p:style>
          <a:lnRef idx="2">
            <a:schemeClr val="accent1"/>
          </a:lnRef>
          <a:fillRef idx="1">
            <a:schemeClr val="lt1"/>
          </a:fillRef>
          <a:effectRef idx="0">
            <a:schemeClr val="accent1"/>
          </a:effectRef>
          <a:fontRef idx="minor">
            <a:schemeClr val="dk1"/>
          </a:fontRef>
        </p:style>
        <p:txBody>
          <a:bodyPr>
            <a:normAutofit lnSpcReduction="10000"/>
          </a:bodyPr>
          <a:lstStyle/>
          <a:p>
            <a:r>
              <a:rPr lang="tr-TR" dirty="0" smtClean="0"/>
              <a:t>Bu iki kadın Kur’an-ı Kerim’de </a:t>
            </a:r>
            <a:r>
              <a:rPr lang="tr-TR" dirty="0" smtClean="0"/>
              <a:t>«</a:t>
            </a:r>
            <a:r>
              <a:rPr lang="tr-TR" dirty="0" smtClean="0">
                <a:solidFill>
                  <a:srgbClr val="0070C0"/>
                </a:solidFill>
              </a:rPr>
              <a:t>Allah</a:t>
            </a:r>
            <a:r>
              <a:rPr lang="tr-TR" dirty="0" smtClean="0">
                <a:solidFill>
                  <a:srgbClr val="0070C0"/>
                </a:solidFill>
              </a:rPr>
              <a:t>, inkar edenlere </a:t>
            </a:r>
            <a:r>
              <a:rPr lang="tr-TR" dirty="0" smtClean="0">
                <a:solidFill>
                  <a:srgbClr val="0070C0"/>
                </a:solidFill>
              </a:rPr>
              <a:t>Nuh’un karısı ile </a:t>
            </a:r>
            <a:r>
              <a:rPr lang="tr-TR" dirty="0" err="1" smtClean="0">
                <a:solidFill>
                  <a:srgbClr val="0070C0"/>
                </a:solidFill>
              </a:rPr>
              <a:t>Lut’un</a:t>
            </a:r>
            <a:r>
              <a:rPr lang="tr-TR" dirty="0" smtClean="0">
                <a:solidFill>
                  <a:srgbClr val="0070C0"/>
                </a:solidFill>
              </a:rPr>
              <a:t> karısını </a:t>
            </a:r>
            <a:r>
              <a:rPr lang="tr-TR" dirty="0" smtClean="0">
                <a:solidFill>
                  <a:srgbClr val="0070C0"/>
                </a:solidFill>
              </a:rPr>
              <a:t>misal verdi. Bu ikisi, kullarımızdan iki </a:t>
            </a:r>
            <a:r>
              <a:rPr lang="tr-TR" dirty="0" err="1" smtClean="0">
                <a:solidFill>
                  <a:srgbClr val="0070C0"/>
                </a:solidFill>
              </a:rPr>
              <a:t>salih</a:t>
            </a:r>
            <a:r>
              <a:rPr lang="tr-TR" dirty="0" smtClean="0">
                <a:solidFill>
                  <a:srgbClr val="0070C0"/>
                </a:solidFill>
              </a:rPr>
              <a:t> kişinin nikahları altında iken onlara hainlik ettiler. Kocaları, Allah’tan gelen hiçbir şeyi onlardan savamadı. Onlara ‘haydi, ateşe girenlerle beraber siz de </a:t>
            </a:r>
            <a:r>
              <a:rPr lang="tr-TR" dirty="0" smtClean="0">
                <a:solidFill>
                  <a:srgbClr val="0070C0"/>
                </a:solidFill>
              </a:rPr>
              <a:t>girin! Denildi</a:t>
            </a:r>
            <a:r>
              <a:rPr lang="tr-TR" dirty="0" smtClean="0">
                <a:solidFill>
                  <a:srgbClr val="0070C0"/>
                </a:solidFill>
              </a:rPr>
              <a:t>.»</a:t>
            </a:r>
            <a:r>
              <a:rPr lang="tr-TR" dirty="0" smtClean="0"/>
              <a:t>(Tahrim,66/10) Bu ayetlerden peygamberler dahil hiç kimsenin kendi aile ferdi de olsa zulmü, isyanı hayat tarzı haline getireni azaptan kurtaramadıkları anlaşılmaktadır. Hz. Nuh karısı yanı sıra oğluyla da imtihan edilmiştir.</a:t>
            </a:r>
            <a:endParaRPr lang="tr-TR" dirty="0"/>
          </a:p>
        </p:txBody>
      </p:sp>
      <p:sp>
        <p:nvSpPr>
          <p:cNvPr id="3" name="Başlık 2"/>
          <p:cNvSpPr>
            <a:spLocks noGrp="1"/>
          </p:cNvSpPr>
          <p:nvPr>
            <p:ph type="title"/>
          </p:nvPr>
        </p:nvSpPr>
        <p:spPr>
          <a:solidFill>
            <a:schemeClr val="accent6">
              <a:lumMod val="40000"/>
              <a:lumOff val="60000"/>
            </a:schemeClr>
          </a:solidFill>
        </p:spPr>
        <p:txBody>
          <a:bodyPr/>
          <a:lstStyle/>
          <a:p>
            <a:r>
              <a:rPr lang="tr-TR" sz="2800" dirty="0" smtClean="0"/>
              <a:t>NUH’UN KARISI İLE LUT’UN KARISI</a:t>
            </a:r>
            <a:endParaRPr lang="tr-TR" sz="2800" dirty="0"/>
          </a:p>
        </p:txBody>
      </p:sp>
    </p:spTree>
    <p:extLst>
      <p:ext uri="{BB962C8B-B14F-4D97-AF65-F5344CB8AC3E}">
        <p14:creationId xmlns:p14="http://schemas.microsoft.com/office/powerpoint/2010/main" val="523127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2500"/>
          </a:bodyPr>
          <a:lstStyle/>
          <a:p>
            <a:pPr marL="0" indent="0">
              <a:buNone/>
            </a:pPr>
            <a:r>
              <a:rPr lang="tr-TR" dirty="0" smtClean="0"/>
              <a:t> «Bir </a:t>
            </a:r>
            <a:r>
              <a:rPr lang="tr-TR" dirty="0" smtClean="0"/>
              <a:t>zaman </a:t>
            </a:r>
            <a:r>
              <a:rPr lang="tr-TR" dirty="0" smtClean="0"/>
              <a:t>o (</a:t>
            </a:r>
            <a:r>
              <a:rPr lang="tr-TR" dirty="0" smtClean="0"/>
              <a:t>İbrahim) babasına dedi ki: ‘Babacığım! Duymayan, görmeyen ve sana hiçbir fayda sağlamayan şeye niçin taparsın? Babacığım! Hakikaten sana gelmeyen bir ilim bana geldi. Öyle ise bana uy ki, seni düz yola çıkarayım. Babacığım! Şeytana kulluk etme! Çünkü şeytan, çok merhametli olan Allah’a asi oldu. Babacığım! Allah tarafından sana azap dokunup da şeytanın yakını olmandan korkuyorum.’ (babası) Ey İbrahim! </a:t>
            </a:r>
            <a:r>
              <a:rPr lang="tr-TR" dirty="0"/>
              <a:t>S</a:t>
            </a:r>
            <a:r>
              <a:rPr lang="tr-TR" dirty="0" smtClean="0"/>
              <a:t>en benim tanrılarımdan yüz mü çeviriyorsun? Eğer vazgeçmezsen </a:t>
            </a:r>
            <a:r>
              <a:rPr lang="tr-TR" dirty="0" smtClean="0"/>
              <a:t>ant </a:t>
            </a:r>
            <a:r>
              <a:rPr lang="tr-TR" dirty="0" smtClean="0"/>
              <a:t>olsun seni taşlarım! Uzun bir zaman benden uzak dur! </a:t>
            </a:r>
            <a:r>
              <a:rPr lang="tr-TR" dirty="0"/>
              <a:t>d</a:t>
            </a:r>
            <a:r>
              <a:rPr lang="tr-TR" dirty="0" smtClean="0"/>
              <a:t>edi</a:t>
            </a:r>
            <a:r>
              <a:rPr lang="tr-TR" dirty="0" smtClean="0"/>
              <a:t>.(…)» (</a:t>
            </a:r>
            <a:r>
              <a:rPr lang="tr-TR" dirty="0" smtClean="0"/>
              <a:t>Meryem, 19/42-48)</a:t>
            </a:r>
            <a:endParaRPr lang="tr-TR" dirty="0"/>
          </a:p>
        </p:txBody>
      </p:sp>
      <p:sp>
        <p:nvSpPr>
          <p:cNvPr id="2" name="Dikdörtgen 1"/>
          <p:cNvSpPr/>
          <p:nvPr/>
        </p:nvSpPr>
        <p:spPr>
          <a:xfrm>
            <a:off x="2051720" y="1054527"/>
            <a:ext cx="6192688" cy="523220"/>
          </a:xfrm>
          <a:prstGeom prst="rect">
            <a:avLst/>
          </a:prstGeom>
          <a:solidFill>
            <a:srgbClr val="92D050"/>
          </a:solidFill>
        </p:spPr>
        <p:txBody>
          <a:bodyPr wrap="square">
            <a:spAutoFit/>
          </a:bodyPr>
          <a:lstStyle/>
          <a:p>
            <a:pPr lvl="0">
              <a:spcBef>
                <a:spcPct val="20000"/>
              </a:spcBef>
              <a:buClr>
                <a:srgbClr val="AD0101"/>
              </a:buClr>
            </a:pPr>
            <a:r>
              <a:rPr lang="tr-TR" sz="2800" dirty="0">
                <a:solidFill>
                  <a:srgbClr val="FF0000"/>
                </a:solidFill>
              </a:rPr>
              <a:t>Hz. İBRAHİM ve BABASI</a:t>
            </a:r>
            <a:endParaRPr lang="tr-TR" sz="2800" dirty="0">
              <a:solidFill>
                <a:srgbClr val="FF0000"/>
              </a:solidFill>
            </a:endParaRPr>
          </a:p>
        </p:txBody>
      </p:sp>
    </p:spTree>
    <p:extLst>
      <p:ext uri="{BB962C8B-B14F-4D97-AF65-F5344CB8AC3E}">
        <p14:creationId xmlns:p14="http://schemas.microsoft.com/office/powerpoint/2010/main" val="98798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99592" y="2420887"/>
            <a:ext cx="7344816" cy="3600401"/>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marL="0" indent="0">
              <a:buNone/>
            </a:pPr>
            <a:r>
              <a:rPr lang="tr-TR" dirty="0" smtClean="0"/>
              <a:t>Demek ki, inançsızlık </a:t>
            </a:r>
            <a:r>
              <a:rPr lang="tr-TR" dirty="0" smtClean="0"/>
              <a:t>baba-oğul hukukunun önüne </a:t>
            </a:r>
            <a:r>
              <a:rPr lang="tr-TR" dirty="0" smtClean="0"/>
              <a:t>geçebilmektedir.</a:t>
            </a:r>
          </a:p>
          <a:p>
            <a:pPr marL="0" indent="0">
              <a:buNone/>
            </a:pPr>
            <a:r>
              <a:rPr lang="tr-TR" dirty="0" smtClean="0"/>
              <a:t> </a:t>
            </a:r>
            <a:r>
              <a:rPr lang="tr-TR" dirty="0" smtClean="0"/>
              <a:t>Azer, Hz. İbrahim’in son derece yumuşak sözleri karşısında bile babalık duygularını koruyamamış ve ona tehditle karşılık vermiştir. Hz. İbrahim’in babasını hürmet sınırları içinde uyarması, en güzel sözlerle, kalbini kırmadan karşı çıkması ve </a:t>
            </a:r>
            <a:r>
              <a:rPr lang="tr-TR" dirty="0" smtClean="0"/>
              <a:t>‘</a:t>
            </a:r>
            <a:r>
              <a:rPr lang="tr-TR" dirty="0" smtClean="0">
                <a:solidFill>
                  <a:srgbClr val="FF0000"/>
                </a:solidFill>
              </a:rPr>
              <a:t>babacığım</a:t>
            </a:r>
            <a:r>
              <a:rPr lang="tr-TR" dirty="0" smtClean="0"/>
              <a:t>’ hitabı her şeye rağmen babasına duyduğu sevginin ifadesidir.</a:t>
            </a:r>
            <a:endParaRPr lang="tr-TR" dirty="0"/>
          </a:p>
        </p:txBody>
      </p:sp>
    </p:spTree>
    <p:extLst>
      <p:ext uri="{BB962C8B-B14F-4D97-AF65-F5344CB8AC3E}">
        <p14:creationId xmlns:p14="http://schemas.microsoft.com/office/powerpoint/2010/main" val="22528742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2060848"/>
            <a:ext cx="8003232" cy="4065315"/>
          </a:xfrm>
          <a:solidFill>
            <a:srgbClr val="00B0F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marL="0" indent="0">
              <a:buNone/>
            </a:pPr>
            <a:r>
              <a:rPr lang="tr-TR" dirty="0" smtClean="0"/>
              <a:t> </a:t>
            </a:r>
            <a:r>
              <a:rPr lang="tr-TR" dirty="0" smtClean="0"/>
              <a:t>Kur’an-ı Kerimde </a:t>
            </a:r>
            <a:r>
              <a:rPr lang="tr-TR" dirty="0" smtClean="0"/>
              <a:t>peygamber ailelerinden bazı bireylerin Allah’a </a:t>
            </a:r>
            <a:r>
              <a:rPr lang="tr-TR" dirty="0" smtClean="0"/>
              <a:t>inanmayıp </a:t>
            </a:r>
            <a:r>
              <a:rPr lang="tr-TR" dirty="0" smtClean="0"/>
              <a:t>kafir olarak can verdikleri belirtilir. Fakat Ebu </a:t>
            </a:r>
            <a:r>
              <a:rPr lang="tr-TR" dirty="0" err="1" smtClean="0"/>
              <a:t>Leheb</a:t>
            </a:r>
            <a:r>
              <a:rPr lang="tr-TR" dirty="0" smtClean="0"/>
              <a:t> ve ailesi -özellikle de karısı- bunlardan farklıdır, zira onlar ailevi birlikteliklerini küfürde, şirkte, din ve peygamber düşmanlığında göstermişlerdir. </a:t>
            </a:r>
          </a:p>
          <a:p>
            <a:pPr marL="0" indent="0">
              <a:buNone/>
            </a:pPr>
            <a:r>
              <a:rPr lang="tr-TR" dirty="0" smtClean="0"/>
              <a:t>«</a:t>
            </a:r>
            <a:r>
              <a:rPr lang="tr-TR" dirty="0"/>
              <a:t>Ebu </a:t>
            </a:r>
            <a:r>
              <a:rPr lang="tr-TR" dirty="0" err="1"/>
              <a:t>Leheb’in</a:t>
            </a:r>
            <a:r>
              <a:rPr lang="tr-TR" dirty="0"/>
              <a:t> elleri kurusun! kurudu da. Malı ve kazandıkları ona fayda vermedi. O, alevli bir ateşte yanacak. Karısı da odun taşıyıcısı olarak ve boynunda hurma lifinden bükülmüş bir ip olduğu halde (ateşe girecek</a:t>
            </a:r>
            <a:r>
              <a:rPr lang="tr-TR" dirty="0" smtClean="0"/>
              <a:t>)» (</a:t>
            </a:r>
            <a:r>
              <a:rPr lang="tr-TR" dirty="0" err="1" smtClean="0"/>
              <a:t>Leheb</a:t>
            </a:r>
            <a:r>
              <a:rPr lang="tr-TR" dirty="0" smtClean="0"/>
              <a:t>, 111/1-5)</a:t>
            </a:r>
          </a:p>
        </p:txBody>
      </p:sp>
      <p:sp>
        <p:nvSpPr>
          <p:cNvPr id="2" name="Dikdörtgen 1"/>
          <p:cNvSpPr/>
          <p:nvPr/>
        </p:nvSpPr>
        <p:spPr>
          <a:xfrm>
            <a:off x="971600" y="548680"/>
            <a:ext cx="6624736" cy="523220"/>
          </a:xfrm>
          <a:prstGeom prst="rect">
            <a:avLst/>
          </a:prstGeom>
          <a:solidFill>
            <a:schemeClr val="accent1">
              <a:lumMod val="20000"/>
              <a:lumOff val="80000"/>
            </a:schemeClr>
          </a:solidFill>
        </p:spPr>
        <p:txBody>
          <a:bodyPr wrap="square">
            <a:spAutoFit/>
          </a:bodyPr>
          <a:lstStyle/>
          <a:p>
            <a:pPr algn="ctr"/>
            <a:r>
              <a:rPr lang="tr-TR" sz="2800" b="1" dirty="0">
                <a:solidFill>
                  <a:srgbClr val="FF0000"/>
                </a:solidFill>
              </a:rPr>
              <a:t>EBU LEHEB VE KARISI</a:t>
            </a:r>
            <a:endParaRPr lang="tr-TR" sz="2800" dirty="0"/>
          </a:p>
        </p:txBody>
      </p:sp>
    </p:spTree>
    <p:extLst>
      <p:ext uri="{BB962C8B-B14F-4D97-AF65-F5344CB8AC3E}">
        <p14:creationId xmlns:p14="http://schemas.microsoft.com/office/powerpoint/2010/main" val="30727586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90041" y="1204857"/>
            <a:ext cx="5898184" cy="1792095"/>
          </a:xfrm>
        </p:spPr>
        <p:txBody>
          <a:bodyPr/>
          <a:lstStyle/>
          <a:p>
            <a:r>
              <a:rPr lang="tr-TR" sz="4400" b="1" dirty="0" smtClean="0"/>
              <a:t>TEŞEKKÜR EDERİZ…</a:t>
            </a:r>
            <a:endParaRPr lang="tr-TR" sz="4400" b="1" dirty="0"/>
          </a:p>
        </p:txBody>
      </p:sp>
      <p:sp>
        <p:nvSpPr>
          <p:cNvPr id="3" name="Metin Yer Tutucusu 2"/>
          <p:cNvSpPr>
            <a:spLocks noGrp="1"/>
          </p:cNvSpPr>
          <p:nvPr>
            <p:ph type="body" idx="1"/>
          </p:nvPr>
        </p:nvSpPr>
        <p:spPr>
          <a:xfrm>
            <a:off x="699249" y="3767316"/>
            <a:ext cx="3296688" cy="1533892"/>
          </a:xfrm>
        </p:spPr>
        <p:txBody>
          <a:bodyPr>
            <a:normAutofit fontScale="92500" lnSpcReduction="10000"/>
          </a:bodyPr>
          <a:lstStyle/>
          <a:p>
            <a:r>
              <a:rPr lang="tr-TR" b="1" dirty="0" smtClean="0"/>
              <a:t>HAZIRLAYAN: </a:t>
            </a:r>
          </a:p>
          <a:p>
            <a:r>
              <a:rPr lang="tr-TR" b="1" dirty="0" smtClean="0"/>
              <a:t>FATMA </a:t>
            </a:r>
            <a:r>
              <a:rPr lang="tr-TR" b="1" dirty="0"/>
              <a:t>ASLAN</a:t>
            </a:r>
          </a:p>
          <a:p>
            <a:r>
              <a:rPr lang="tr-TR" b="1" dirty="0"/>
              <a:t>                                 GÜLKENT KURAN </a:t>
            </a:r>
            <a:r>
              <a:rPr lang="tr-TR" b="1" dirty="0" smtClean="0"/>
              <a:t>KURSU ÖĞRETİCİSİ</a:t>
            </a:r>
            <a:endParaRPr lang="tr-TR" b="1" dirty="0"/>
          </a:p>
          <a:p>
            <a:endParaRPr lang="tr-TR" dirty="0"/>
          </a:p>
        </p:txBody>
      </p:sp>
      <p:pic>
        <p:nvPicPr>
          <p:cNvPr id="2050" name="Picture 2" descr="C:\Users\hp-pc\Desktop\ISPARTA\TÜM RESİMLER\IMG_20170522_16595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3033425"/>
            <a:ext cx="3096344" cy="292012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a:extLst/>
        </p:spPr>
      </p:pic>
    </p:spTree>
    <p:extLst>
      <p:ext uri="{BB962C8B-B14F-4D97-AF65-F5344CB8AC3E}">
        <p14:creationId xmlns:p14="http://schemas.microsoft.com/office/powerpoint/2010/main" val="1793483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83569" y="2132857"/>
            <a:ext cx="7761184" cy="3993306"/>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lvl="0" indent="0">
              <a:buNone/>
            </a:pPr>
            <a:r>
              <a:rPr lang="tr-TR" dirty="0">
                <a:solidFill>
                  <a:prstClr val="black"/>
                </a:solidFill>
              </a:rPr>
              <a:t>«Size onlar sayesinde veya onlarla huzur ve sükûnete ermeniz için kendi cinsinizden eşler yaratması ve aranızda sevgi ve merhamet yaratması, O’nun kudretinin alametlerindendir. Burada düşünen bir topluluk için işaretler vardır.» (Rum 30/21</a:t>
            </a:r>
            <a:r>
              <a:rPr lang="tr-TR" dirty="0">
                <a:solidFill>
                  <a:prstClr val="black">
                    <a:lumMod val="85000"/>
                    <a:lumOff val="15000"/>
                  </a:prstClr>
                </a:solidFill>
              </a:rPr>
              <a:t>)</a:t>
            </a:r>
          </a:p>
          <a:p>
            <a:pPr marL="0" indent="0">
              <a:buNone/>
            </a:pPr>
            <a:r>
              <a:rPr lang="tr-TR" dirty="0" smtClean="0"/>
              <a:t>Aile</a:t>
            </a:r>
            <a:r>
              <a:rPr lang="tr-TR" dirty="0"/>
              <a:t>, aralarında kan ve akrabalık bağı bulunan, karşılıklı hak ve ödevleri üstlenen insanların oluşturduğu toplumun en küçük sosyal birimidir. </a:t>
            </a:r>
            <a:endParaRPr lang="tr-TR" dirty="0" smtClean="0"/>
          </a:p>
          <a:p>
            <a:pPr marL="0" indent="0">
              <a:buNone/>
            </a:pPr>
            <a:r>
              <a:rPr lang="tr-TR" dirty="0" smtClean="0"/>
              <a:t>Hayatı </a:t>
            </a:r>
            <a:r>
              <a:rPr lang="tr-TR" dirty="0"/>
              <a:t>paylaşma ve sürekli beraberlik gereği düzenli bir hayatın devamı için aile fertlerine sorumluluklar düşmektedir. Bunun </a:t>
            </a:r>
            <a:r>
              <a:rPr lang="tr-TR" dirty="0" smtClean="0"/>
              <a:t>için de </a:t>
            </a:r>
            <a:r>
              <a:rPr lang="tr-TR" dirty="0"/>
              <a:t>aile eğitimi önemlidir</a:t>
            </a:r>
            <a:r>
              <a:rPr lang="tr-TR" dirty="0" smtClean="0"/>
              <a:t>. </a:t>
            </a:r>
            <a:endParaRPr lang="tr-TR" dirty="0"/>
          </a:p>
        </p:txBody>
      </p:sp>
      <p:sp>
        <p:nvSpPr>
          <p:cNvPr id="5" name="Dikdörtgen 4"/>
          <p:cNvSpPr/>
          <p:nvPr/>
        </p:nvSpPr>
        <p:spPr>
          <a:xfrm>
            <a:off x="1475656" y="1268760"/>
            <a:ext cx="6120679" cy="461665"/>
          </a:xfrm>
          <a:prstGeom prst="rect">
            <a:avLst/>
          </a:prstGeom>
        </p:spPr>
        <p:txBody>
          <a:bodyPr wrap="square">
            <a:spAutoFit/>
          </a:bodyPr>
          <a:lstStyle/>
          <a:p>
            <a:pPr lvl="0">
              <a:spcBef>
                <a:spcPct val="20000"/>
              </a:spcBef>
              <a:buClr>
                <a:srgbClr val="AD0101"/>
              </a:buClr>
            </a:pPr>
            <a:r>
              <a:rPr lang="tr-TR" sz="2400" b="1" dirty="0">
                <a:solidFill>
                  <a:srgbClr val="002060"/>
                </a:solidFill>
              </a:rPr>
              <a:t>Söze başlarken….</a:t>
            </a:r>
            <a:endParaRPr lang="tr-TR" sz="2400" b="1" dirty="0">
              <a:solidFill>
                <a:srgbClr val="002060"/>
              </a:solidFill>
            </a:endParaRPr>
          </a:p>
        </p:txBody>
      </p:sp>
    </p:spTree>
    <p:extLst>
      <p:ext uri="{BB962C8B-B14F-4D97-AF65-F5344CB8AC3E}">
        <p14:creationId xmlns:p14="http://schemas.microsoft.com/office/powerpoint/2010/main" val="2480261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2132856"/>
            <a:ext cx="8003232" cy="4025897"/>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tr-TR" dirty="0" smtClean="0"/>
              <a:t>Kur’an-ı </a:t>
            </a:r>
            <a:r>
              <a:rPr lang="tr-TR" dirty="0"/>
              <a:t>Kerimde </a:t>
            </a:r>
            <a:r>
              <a:rPr lang="tr-TR" dirty="0" smtClean="0"/>
              <a:t>mutlu </a:t>
            </a:r>
            <a:r>
              <a:rPr lang="tr-TR" dirty="0"/>
              <a:t>ve güçlü bir ailenin hangi ilkeler üzerine kurulacağı ve nelerin aileyi çökerteceği </a:t>
            </a:r>
            <a:r>
              <a:rPr lang="tr-TR" dirty="0" smtClean="0"/>
              <a:t>açıklanmıştır.</a:t>
            </a:r>
          </a:p>
          <a:p>
            <a:pPr marL="0" indent="0">
              <a:buNone/>
            </a:pPr>
            <a:r>
              <a:rPr lang="tr-TR" dirty="0" smtClean="0"/>
              <a:t> </a:t>
            </a:r>
            <a:r>
              <a:rPr lang="tr-TR" dirty="0" smtClean="0"/>
              <a:t>İlk aile Hz. Adem ve Hz. Havva’nın ailesi bize insan varlığının ailede değer bulduğunu hatırlatır. Kendisine kötülük yapmak istemesine rağmen, kardeşine el kaldırmayan, babasının öğüdüne kulak veren, aile bağlarını önemseyen Habil, Allah’ın rızasını kazanır, onun duası, adağı bir anda Allah katında makbul olur.</a:t>
            </a:r>
            <a:endParaRPr lang="tr-TR" dirty="0"/>
          </a:p>
        </p:txBody>
      </p:sp>
    </p:spTree>
    <p:extLst>
      <p:ext uri="{BB962C8B-B14F-4D97-AF65-F5344CB8AC3E}">
        <p14:creationId xmlns:p14="http://schemas.microsoft.com/office/powerpoint/2010/main" val="1436767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980728"/>
            <a:ext cx="8291264" cy="5217443"/>
          </a:xfrm>
        </p:spPr>
        <p:txBody>
          <a:bodyPr>
            <a:normAutofit/>
          </a:bodyPr>
          <a:lstStyle/>
          <a:p>
            <a:pPr marL="0" indent="0">
              <a:buNone/>
            </a:pPr>
            <a:r>
              <a:rPr lang="tr-TR" dirty="0" smtClean="0"/>
              <a:t>          </a:t>
            </a:r>
          </a:p>
          <a:p>
            <a:pPr marL="0" indent="0">
              <a:buNone/>
            </a:pPr>
            <a:endParaRPr lang="tr-TR" dirty="0"/>
          </a:p>
          <a:p>
            <a:pPr marL="0" indent="0">
              <a:buNone/>
            </a:pPr>
            <a:r>
              <a:rPr lang="tr-TR" dirty="0" smtClean="0"/>
              <a:t>  </a:t>
            </a:r>
          </a:p>
          <a:p>
            <a:pPr marL="0" indent="0">
              <a:buNone/>
            </a:pPr>
            <a:endParaRPr lang="tr-TR" dirty="0" smtClean="0"/>
          </a:p>
        </p:txBody>
      </p:sp>
      <p:sp>
        <p:nvSpPr>
          <p:cNvPr id="5" name="Dikdörtgen 4"/>
          <p:cNvSpPr/>
          <p:nvPr/>
        </p:nvSpPr>
        <p:spPr>
          <a:xfrm>
            <a:off x="1115616" y="2266767"/>
            <a:ext cx="6840760" cy="3970318"/>
          </a:xfrm>
          <a:prstGeom prst="rect">
            <a:avLst/>
          </a:prstGeom>
          <a:solidFill>
            <a:schemeClr val="bg2">
              <a:lumMod val="9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tr-TR" dirty="0"/>
              <a:t> </a:t>
            </a:r>
            <a:r>
              <a:rPr lang="tr-TR" dirty="0" smtClean="0"/>
              <a:t>         Kur’an </a:t>
            </a:r>
            <a:r>
              <a:rPr lang="tr-TR" dirty="0"/>
              <a:t>aile hayatını karşılıklı anlayış ve olgunlukla yürütülecek insani bir müessese saydığından aile fertlerinin hak ve görevlerini net çizgilerle belirtmemiş, evliliğin hukuki çatısı ve sonuçları üzerinde ayrıntıya girmemiş, her zaman olduğu gibi bu konuda da taraflarda temel insani ve ahlaki erdemlerin oluşmasını, kişilerin Allah’tan çekinir, kuldan utanır bir sorumluluk bilincine ulaşmasını aile hayatının sağlam kurulması için bir ön şart olarak </a:t>
            </a:r>
            <a:r>
              <a:rPr lang="tr-TR" dirty="0" err="1"/>
              <a:t>olarak</a:t>
            </a:r>
            <a:r>
              <a:rPr lang="tr-TR" dirty="0"/>
              <a:t> tanıtmıştır</a:t>
            </a:r>
            <a:r>
              <a:rPr lang="tr-TR" dirty="0" smtClean="0"/>
              <a:t>.</a:t>
            </a:r>
          </a:p>
          <a:p>
            <a:r>
              <a:rPr lang="tr-TR" dirty="0"/>
              <a:t>Ailenin asıl amacı, çocuk yetiştirmek olup insan doğasında mevcut olan karşı cinse meyil ise bir vasıtadır. Aile halkı yenileyen, milli medeniyeti nakleden, çocukları topluma kazandıran, iktisadi, biyolojik ve psikolojik doyum görevini yerine getiren bir kurumdur. </a:t>
            </a:r>
          </a:p>
          <a:p>
            <a:endParaRPr lang="tr-TR" dirty="0"/>
          </a:p>
        </p:txBody>
      </p:sp>
    </p:spTree>
    <p:extLst>
      <p:ext uri="{BB962C8B-B14F-4D97-AF65-F5344CB8AC3E}">
        <p14:creationId xmlns:p14="http://schemas.microsoft.com/office/powerpoint/2010/main" val="24613764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836712"/>
            <a:ext cx="8147248" cy="5289451"/>
          </a:xfrm>
        </p:spPr>
        <p:txBody>
          <a:bodyPr>
            <a:normAutofit/>
          </a:bodyPr>
          <a:lstStyle/>
          <a:p>
            <a:pPr marL="0" indent="0">
              <a:buNone/>
            </a:pPr>
            <a:r>
              <a:rPr lang="tr-TR" dirty="0" smtClean="0"/>
              <a:t>      </a:t>
            </a:r>
          </a:p>
          <a:p>
            <a:pPr marL="0" indent="0">
              <a:buNone/>
            </a:pPr>
            <a:endParaRPr lang="tr-TR" dirty="0"/>
          </a:p>
          <a:p>
            <a:pPr marL="0" indent="0">
              <a:buNone/>
            </a:pPr>
            <a:endParaRPr lang="tr-TR" dirty="0" smtClean="0"/>
          </a:p>
        </p:txBody>
      </p:sp>
      <p:sp>
        <p:nvSpPr>
          <p:cNvPr id="4" name="Dikdörtgen 3"/>
          <p:cNvSpPr/>
          <p:nvPr/>
        </p:nvSpPr>
        <p:spPr>
          <a:xfrm>
            <a:off x="1101012" y="2274838"/>
            <a:ext cx="6927372" cy="3970318"/>
          </a:xfrm>
          <a:prstGeom prst="rect">
            <a:avLst/>
          </a:prstGeom>
          <a:solidFill>
            <a:srgbClr val="FFC000"/>
          </a:solidFill>
          <a:ln>
            <a:noFill/>
          </a:ln>
          <a:effectLst/>
          <a:scene3d>
            <a:camera prst="orthographicFront">
              <a:rot lat="0" lon="0" rev="0"/>
            </a:camera>
            <a:lightRig rig="glow" dir="t">
              <a:rot lat="0" lon="0" rev="14100000"/>
            </a:lightRig>
          </a:scene3d>
          <a:sp3d prstMaterial="softEdge">
            <a:bevelT w="127000" prst="artDeco"/>
          </a:sp3d>
        </p:spPr>
        <p:txBody>
          <a:bodyPr wrap="square">
            <a:spAutoFit/>
          </a:bodyPr>
          <a:lstStyle/>
          <a:p>
            <a:r>
              <a:rPr lang="tr-TR" dirty="0" smtClean="0"/>
              <a:t>   </a:t>
            </a:r>
            <a:r>
              <a:rPr lang="tr-TR" dirty="0"/>
              <a:t>Aile yapısı sağlıklı olan toplum da sağlamdır. Ailemiz, hayat boyu sahip olacağımız ahlak ve şuurun temellerinin atıldığı, ruhlarımızın manevi değerlerle beslendiği sıcak yuvamızdır. </a:t>
            </a:r>
          </a:p>
          <a:p>
            <a:r>
              <a:rPr lang="tr-TR" dirty="0"/>
              <a:t>             Ailede ibadetin tadına varırız. Kardeşliğin anlamını, anne-babalığın şerefini, evlat olmanın güvenini keşfederiz. Ailede kendimize, yakınlarımıza ve bütün dünyaya bir anlam biçeriz. </a:t>
            </a:r>
            <a:r>
              <a:rPr lang="tr-TR" dirty="0" smtClean="0"/>
              <a:t>             </a:t>
            </a:r>
          </a:p>
          <a:p>
            <a:r>
              <a:rPr lang="tr-TR" dirty="0" smtClean="0"/>
              <a:t>Allah-ü </a:t>
            </a:r>
            <a:r>
              <a:rPr lang="tr-TR" dirty="0"/>
              <a:t>Teala Kuran-ı Kerim de aile birliğinin kurulmasının ardından hayatın akışına ayak uydurması için insana öğütler verir. Aile olmanın hayata güvenle bakan ve geleceği şekillendiren yüzünü tanıtır. </a:t>
            </a:r>
            <a:r>
              <a:rPr lang="tr-TR" dirty="0" smtClean="0"/>
              <a:t>Bir </a:t>
            </a:r>
            <a:r>
              <a:rPr lang="tr-TR" dirty="0"/>
              <a:t>duygu ve fikir birliği oluşmuş nice aileleri örnek gösterir</a:t>
            </a:r>
            <a:r>
              <a:rPr lang="tr-TR" dirty="0" smtClean="0"/>
              <a:t>.</a:t>
            </a:r>
          </a:p>
          <a:p>
            <a:r>
              <a:rPr lang="tr-TR" dirty="0" smtClean="0"/>
              <a:t>Kur’an-ı Kerim’de bahsi geçen aile modellerini </a:t>
            </a:r>
            <a:r>
              <a:rPr lang="tr-TR" i="1" dirty="0" smtClean="0"/>
              <a:t>‘</a:t>
            </a:r>
            <a:r>
              <a:rPr lang="tr-TR" b="1" i="1" dirty="0" smtClean="0">
                <a:solidFill>
                  <a:srgbClr val="FF0000"/>
                </a:solidFill>
              </a:rPr>
              <a:t>Olumlu Aile Modeli’</a:t>
            </a:r>
            <a:r>
              <a:rPr lang="tr-TR" i="1" dirty="0" smtClean="0"/>
              <a:t> </a:t>
            </a:r>
            <a:r>
              <a:rPr lang="tr-TR" dirty="0" smtClean="0"/>
              <a:t>ve ‘</a:t>
            </a:r>
            <a:r>
              <a:rPr lang="tr-TR" b="1" i="1" dirty="0" smtClean="0">
                <a:solidFill>
                  <a:srgbClr val="FF0000"/>
                </a:solidFill>
              </a:rPr>
              <a:t>Olumsuz Aile Modeli’ </a:t>
            </a:r>
            <a:r>
              <a:rPr lang="tr-TR" dirty="0" smtClean="0"/>
              <a:t>olarak ikiye ayırdık ve her iki aile modelinin kapsamına giren örnekleri sunacağız.</a:t>
            </a:r>
            <a:endParaRPr lang="tr-TR" dirty="0"/>
          </a:p>
        </p:txBody>
      </p:sp>
    </p:spTree>
    <p:extLst>
      <p:ext uri="{BB962C8B-B14F-4D97-AF65-F5344CB8AC3E}">
        <p14:creationId xmlns:p14="http://schemas.microsoft.com/office/powerpoint/2010/main" val="38769651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836712"/>
            <a:ext cx="8075240" cy="5289451"/>
          </a:xfrm>
        </p:spPr>
        <p:txBody>
          <a:bodyPr>
            <a:normAutofit/>
          </a:bodyPr>
          <a:lstStyle/>
          <a:p>
            <a:pPr marL="0" indent="0">
              <a:buNone/>
            </a:pPr>
            <a:r>
              <a:rPr lang="tr-TR" dirty="0" smtClean="0"/>
              <a:t>              </a:t>
            </a:r>
          </a:p>
          <a:p>
            <a:pPr marL="0" indent="0">
              <a:buNone/>
            </a:pPr>
            <a:r>
              <a:rPr lang="tr-TR" dirty="0" smtClean="0"/>
              <a:t>    </a:t>
            </a:r>
            <a:endParaRPr lang="tr-TR" dirty="0" smtClean="0"/>
          </a:p>
        </p:txBody>
      </p:sp>
      <p:sp>
        <p:nvSpPr>
          <p:cNvPr id="2" name="Dikdörtgen 1"/>
          <p:cNvSpPr/>
          <p:nvPr/>
        </p:nvSpPr>
        <p:spPr>
          <a:xfrm>
            <a:off x="1111559" y="2060848"/>
            <a:ext cx="6840760" cy="646331"/>
          </a:xfrm>
          <a:prstGeom prst="rect">
            <a:avLst/>
          </a:prstGeom>
        </p:spPr>
        <p:txBody>
          <a:bodyPr wrap="square">
            <a:spAutoFit/>
          </a:bodyPr>
          <a:lstStyle/>
          <a:p>
            <a:r>
              <a:rPr lang="tr-TR" dirty="0"/>
              <a:t> </a:t>
            </a:r>
            <a:endParaRPr lang="tr-TR" dirty="0" smtClean="0"/>
          </a:p>
          <a:p>
            <a:endParaRPr lang="tr-TR" dirty="0"/>
          </a:p>
        </p:txBody>
      </p:sp>
      <p:sp>
        <p:nvSpPr>
          <p:cNvPr id="5" name="Dikdörtgen 4"/>
          <p:cNvSpPr/>
          <p:nvPr/>
        </p:nvSpPr>
        <p:spPr>
          <a:xfrm>
            <a:off x="2987824" y="3304983"/>
            <a:ext cx="4964495" cy="369332"/>
          </a:xfrm>
          <a:prstGeom prst="rect">
            <a:avLst/>
          </a:prstGeom>
        </p:spPr>
        <p:txBody>
          <a:bodyPr wrap="square">
            <a:spAutoFit/>
          </a:bodyPr>
          <a:lstStyle/>
          <a:p>
            <a:r>
              <a:rPr lang="tr-TR" dirty="0" smtClean="0"/>
              <a:t> </a:t>
            </a:r>
            <a:endParaRPr lang="tr-TR" dirty="0"/>
          </a:p>
        </p:txBody>
      </p:sp>
      <p:sp>
        <p:nvSpPr>
          <p:cNvPr id="6" name="Dikdörtgen 5"/>
          <p:cNvSpPr/>
          <p:nvPr/>
        </p:nvSpPr>
        <p:spPr>
          <a:xfrm>
            <a:off x="611560" y="1988840"/>
            <a:ext cx="7704856" cy="4031873"/>
          </a:xfrm>
          <a:prstGeom prst="rect">
            <a:avLst/>
          </a:prstGeom>
          <a:solidFill>
            <a:srgbClr val="92D050"/>
          </a:solidFill>
          <a:effectLst>
            <a:innerShdw blurRad="63500" dist="50800" dir="13500000">
              <a:prstClr val="black">
                <a:alpha val="50000"/>
              </a:prstClr>
            </a:innerShdw>
          </a:effectLst>
        </p:spPr>
        <p:txBody>
          <a:bodyPr wrap="square">
            <a:spAutoFit/>
          </a:bodyPr>
          <a:lstStyle/>
          <a:p>
            <a:pPr algn="ctr"/>
            <a:r>
              <a:rPr lang="tr-TR" b="1" dirty="0" smtClean="0">
                <a:solidFill>
                  <a:srgbClr val="FF0000"/>
                </a:solidFill>
              </a:rPr>
              <a:t>İMRAN </a:t>
            </a:r>
            <a:r>
              <a:rPr lang="tr-TR" b="1" dirty="0">
                <a:solidFill>
                  <a:srgbClr val="FF0000"/>
                </a:solidFill>
              </a:rPr>
              <a:t>VE </a:t>
            </a:r>
            <a:r>
              <a:rPr lang="tr-TR" b="1" dirty="0" smtClean="0">
                <a:solidFill>
                  <a:srgbClr val="FF0000"/>
                </a:solidFill>
              </a:rPr>
              <a:t>AİLESİ</a:t>
            </a:r>
          </a:p>
          <a:p>
            <a:pPr algn="ctr"/>
            <a:endParaRPr lang="tr-TR" dirty="0"/>
          </a:p>
          <a:p>
            <a:r>
              <a:rPr lang="tr-TR" sz="2000" dirty="0"/>
              <a:t>            İmran ailesi, doğacak çocuğun uhrevi hedeflerle ve temiz niyetlerle istenmesine güzel bir örnekliktir. </a:t>
            </a:r>
          </a:p>
          <a:p>
            <a:r>
              <a:rPr lang="tr-TR" sz="2000" dirty="0"/>
              <a:t>            Kur’an da </a:t>
            </a:r>
            <a:r>
              <a:rPr lang="tr-TR" sz="2000" b="1" i="1" dirty="0" smtClean="0"/>
              <a:t>«Hani </a:t>
            </a:r>
            <a:r>
              <a:rPr lang="tr-TR" sz="2000" b="1" i="1" dirty="0"/>
              <a:t>İmran’ın karısı ‘Ya Rabbi, ben karnımdakini kayıtsız şartsız sana </a:t>
            </a:r>
            <a:r>
              <a:rPr lang="tr-TR" sz="2000" b="1" i="1" dirty="0" smtClean="0"/>
              <a:t>adadım, </a:t>
            </a:r>
            <a:r>
              <a:rPr lang="tr-TR" sz="2000" b="1" i="1" dirty="0"/>
              <a:t>benden kabul buyur. Çünkü işiten, bilen ancak sensin’ demişti. Çocuğu doğurduğunda ‘ Ya Rabbi, ben onu kız doğurdum’ dedi. Halbuki onun ne doğurduğunu Allah daha iyi biliyordu. ‘erkek kız gibi değildir. Bununla beraber ben onun ismini Meryem koydum ve işte ben onu ve zürriyetini kovulmuş şeytanın şerrinden sana ısmarlıyorum.’ dedi. Bunun üzerine Rabbi onu güzel bir kabulle kabul buyurdu ve onu güzel bir şekilde yetiştirdi</a:t>
            </a:r>
            <a:r>
              <a:rPr lang="tr-TR" sz="2000" b="1" i="1" dirty="0" smtClean="0"/>
              <a:t>.» </a:t>
            </a:r>
            <a:r>
              <a:rPr lang="tr-TR" sz="2000" dirty="0" smtClean="0"/>
              <a:t>buyrulur. (Al-i </a:t>
            </a:r>
            <a:r>
              <a:rPr lang="tr-TR" sz="2000" dirty="0" smtClean="0"/>
              <a:t>İmran, 3/35-37)</a:t>
            </a:r>
            <a:endParaRPr lang="tr-TR" sz="2000" dirty="0"/>
          </a:p>
        </p:txBody>
      </p:sp>
      <p:sp>
        <p:nvSpPr>
          <p:cNvPr id="7" name="Dikdörtgen 6"/>
          <p:cNvSpPr/>
          <p:nvPr/>
        </p:nvSpPr>
        <p:spPr>
          <a:xfrm>
            <a:off x="714095" y="515940"/>
            <a:ext cx="7499786" cy="954107"/>
          </a:xfrm>
          <a:prstGeom prst="rect">
            <a:avLst/>
          </a:prstGeom>
          <a:solidFill>
            <a:schemeClr val="accent1">
              <a:lumMod val="40000"/>
              <a:lumOff val="60000"/>
            </a:schemeClr>
          </a:solidFill>
        </p:spPr>
        <p:txBody>
          <a:bodyPr wrap="square">
            <a:spAutoFit/>
          </a:bodyPr>
          <a:lstStyle/>
          <a:p>
            <a:pPr algn="ctr"/>
            <a:r>
              <a:rPr lang="tr-TR" sz="3200" dirty="0"/>
              <a:t>KUR’AN’DA AİLE </a:t>
            </a:r>
            <a:r>
              <a:rPr lang="tr-TR" sz="3200" dirty="0" smtClean="0"/>
              <a:t>MODELLERİ</a:t>
            </a:r>
          </a:p>
          <a:p>
            <a:pPr algn="ctr"/>
            <a:r>
              <a:rPr lang="tr-TR" sz="2400" dirty="0"/>
              <a:t>1. OLUMLU AİLE </a:t>
            </a:r>
            <a:r>
              <a:rPr lang="tr-TR" sz="2400" dirty="0" smtClean="0"/>
              <a:t>MODELLERİ</a:t>
            </a:r>
            <a:endParaRPr lang="tr-TR" sz="2400" dirty="0"/>
          </a:p>
        </p:txBody>
      </p:sp>
    </p:spTree>
    <p:extLst>
      <p:ext uri="{BB962C8B-B14F-4D97-AF65-F5344CB8AC3E}">
        <p14:creationId xmlns:p14="http://schemas.microsoft.com/office/powerpoint/2010/main" val="5233943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124744"/>
            <a:ext cx="8003232" cy="5001419"/>
          </a:xfrm>
        </p:spPr>
        <p:txBody>
          <a:bodyPr>
            <a:normAutofit/>
          </a:bodyPr>
          <a:lstStyle/>
          <a:p>
            <a:pPr marL="0" indent="0">
              <a:buNone/>
            </a:pPr>
            <a:r>
              <a:rPr lang="tr-TR" dirty="0" smtClean="0"/>
              <a:t>           </a:t>
            </a:r>
          </a:p>
          <a:p>
            <a:pPr marL="0" indent="0">
              <a:buNone/>
            </a:pPr>
            <a:endParaRPr lang="tr-TR" dirty="0"/>
          </a:p>
        </p:txBody>
      </p:sp>
      <p:sp>
        <p:nvSpPr>
          <p:cNvPr id="2" name="Dikdörtgen 1"/>
          <p:cNvSpPr/>
          <p:nvPr/>
        </p:nvSpPr>
        <p:spPr>
          <a:xfrm>
            <a:off x="1115616" y="2274838"/>
            <a:ext cx="6912768" cy="369332"/>
          </a:xfrm>
          <a:prstGeom prst="rect">
            <a:avLst/>
          </a:prstGeom>
        </p:spPr>
        <p:txBody>
          <a:bodyPr wrap="square">
            <a:spAutoFit/>
          </a:bodyPr>
          <a:lstStyle/>
          <a:p>
            <a:r>
              <a:rPr lang="tr-TR" dirty="0"/>
              <a:t> </a:t>
            </a:r>
          </a:p>
        </p:txBody>
      </p:sp>
      <p:sp>
        <p:nvSpPr>
          <p:cNvPr id="4" name="Dikdörtgen 3"/>
          <p:cNvSpPr/>
          <p:nvPr/>
        </p:nvSpPr>
        <p:spPr>
          <a:xfrm>
            <a:off x="1115616" y="1997839"/>
            <a:ext cx="6912768" cy="3693319"/>
          </a:xfrm>
          <a:prstGeom prst="rect">
            <a:avLst/>
          </a:prstGeom>
          <a:solidFill>
            <a:srgbClr val="00B0F0"/>
          </a:solidFill>
          <a:effectLst>
            <a:outerShdw blurRad="76200" dist="12700" dir="8100000" sy="-23000" kx="800400" algn="br" rotWithShape="0">
              <a:prstClr val="black">
                <a:alpha val="20000"/>
              </a:prstClr>
            </a:outerShdw>
          </a:effectLst>
        </p:spPr>
        <p:txBody>
          <a:bodyPr wrap="square">
            <a:spAutoFit/>
          </a:bodyPr>
          <a:lstStyle/>
          <a:p>
            <a:r>
              <a:rPr lang="tr-TR" dirty="0" smtClean="0"/>
              <a:t>          İmran’ın </a:t>
            </a:r>
            <a:r>
              <a:rPr lang="tr-TR" dirty="0"/>
              <a:t>karısının örnekliğinde ortaya konmuştur </a:t>
            </a:r>
            <a:r>
              <a:rPr lang="tr-TR" dirty="0" smtClean="0"/>
              <a:t>ki, doğan </a:t>
            </a:r>
            <a:r>
              <a:rPr lang="tr-TR" dirty="0"/>
              <a:t>her çocuk Allah’a aittir ve tevhit fıtratı üzerine doğar. Allah yolunda hizmet etmesi için </a:t>
            </a:r>
            <a:r>
              <a:rPr lang="tr-TR" dirty="0" smtClean="0"/>
              <a:t>istenen </a:t>
            </a:r>
            <a:r>
              <a:rPr lang="tr-TR" dirty="0"/>
              <a:t>evlat Allah’ın koruması altına verilmiş </a:t>
            </a:r>
            <a:r>
              <a:rPr lang="tr-TR" dirty="0" smtClean="0"/>
              <a:t>olur.</a:t>
            </a:r>
          </a:p>
          <a:p>
            <a:r>
              <a:rPr lang="tr-TR" dirty="0"/>
              <a:t> Ayrıca bu şekilde düşünen aileleri kuran bireyler, evladın yokluğunun olduğu gibi varlığının da imtihan olabileceğinin farkındadırlar ve bu nedenle evladın hayırlı olması için dua ederler. </a:t>
            </a:r>
          </a:p>
          <a:p>
            <a:r>
              <a:rPr lang="tr-TR" dirty="0" smtClean="0"/>
              <a:t>Kur’an </a:t>
            </a:r>
            <a:r>
              <a:rPr lang="tr-TR" dirty="0"/>
              <a:t>da dünyevi bir kazanç olarak görülen evlatların insanı Allah yolundan uzaklaştıracağı ifade buyurulmuştur. Buradan hareketle evlat dahil her türlü değerin Allah’a daha iyi bir kul olma yolunda vesileler olarak görülmesi gerektiği sonucu çıkmaktadır.</a:t>
            </a:r>
            <a:endParaRPr lang="tr-TR" dirty="0"/>
          </a:p>
        </p:txBody>
      </p:sp>
      <p:sp>
        <p:nvSpPr>
          <p:cNvPr id="6" name="Dikdörtgen 5"/>
          <p:cNvSpPr/>
          <p:nvPr/>
        </p:nvSpPr>
        <p:spPr>
          <a:xfrm>
            <a:off x="1139652" y="980728"/>
            <a:ext cx="6672708" cy="523220"/>
          </a:xfrm>
          <a:prstGeom prst="rect">
            <a:avLst/>
          </a:prstGeom>
          <a:solidFill>
            <a:schemeClr val="accent1">
              <a:lumMod val="20000"/>
              <a:lumOff val="80000"/>
            </a:schemeClr>
          </a:solidFill>
        </p:spPr>
        <p:txBody>
          <a:bodyPr wrap="square">
            <a:spAutoFit/>
          </a:bodyPr>
          <a:lstStyle/>
          <a:p>
            <a:pPr algn="ctr"/>
            <a:r>
              <a:rPr lang="tr-TR" sz="2800" b="1" dirty="0">
                <a:solidFill>
                  <a:srgbClr val="FF0000"/>
                </a:solidFill>
              </a:rPr>
              <a:t>İMRAN VE AİLESİ</a:t>
            </a:r>
            <a:endParaRPr lang="tr-TR" sz="2800" dirty="0"/>
          </a:p>
        </p:txBody>
      </p:sp>
    </p:spTree>
    <p:extLst>
      <p:ext uri="{BB962C8B-B14F-4D97-AF65-F5344CB8AC3E}">
        <p14:creationId xmlns:p14="http://schemas.microsoft.com/office/powerpoint/2010/main" val="12758739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1988840"/>
            <a:ext cx="8075240" cy="4137323"/>
          </a:xfrm>
        </p:spPr>
        <p:txBody>
          <a:bodyPr>
            <a:normAutofit/>
          </a:bodyPr>
          <a:lstStyle/>
          <a:p>
            <a:pPr marL="0" indent="0">
              <a:buNone/>
            </a:pPr>
            <a:r>
              <a:rPr lang="tr-TR" dirty="0" smtClean="0"/>
              <a:t>           </a:t>
            </a:r>
          </a:p>
          <a:p>
            <a:pPr marL="0" indent="0">
              <a:buNone/>
            </a:pPr>
            <a:r>
              <a:rPr lang="tr-TR" dirty="0" smtClean="0">
                <a:solidFill>
                  <a:srgbClr val="FF0000"/>
                </a:solidFill>
              </a:rPr>
              <a:t>               </a:t>
            </a:r>
            <a:endParaRPr lang="tr-TR" dirty="0"/>
          </a:p>
          <a:p>
            <a:pPr marL="0" indent="0">
              <a:buNone/>
            </a:pPr>
            <a:endParaRPr lang="tr-TR" dirty="0" smtClean="0"/>
          </a:p>
        </p:txBody>
      </p:sp>
      <p:sp>
        <p:nvSpPr>
          <p:cNvPr id="2" name="Dikdörtgen 1"/>
          <p:cNvSpPr/>
          <p:nvPr/>
        </p:nvSpPr>
        <p:spPr>
          <a:xfrm>
            <a:off x="1115616" y="2852936"/>
            <a:ext cx="6912768" cy="369332"/>
          </a:xfrm>
          <a:prstGeom prst="rect">
            <a:avLst/>
          </a:prstGeom>
        </p:spPr>
        <p:txBody>
          <a:bodyPr wrap="square">
            <a:spAutoFit/>
          </a:bodyPr>
          <a:lstStyle/>
          <a:p>
            <a:r>
              <a:rPr lang="tr-TR" dirty="0"/>
              <a:t> </a:t>
            </a:r>
          </a:p>
        </p:txBody>
      </p:sp>
      <p:sp>
        <p:nvSpPr>
          <p:cNvPr id="4" name="Dikdörtgen 3"/>
          <p:cNvSpPr/>
          <p:nvPr/>
        </p:nvSpPr>
        <p:spPr>
          <a:xfrm>
            <a:off x="1115616" y="2276872"/>
            <a:ext cx="6840760" cy="3693319"/>
          </a:xfrm>
          <a:prstGeom prst="rect">
            <a:avLst/>
          </a:prstGeom>
          <a:solidFill>
            <a:schemeClr val="accent5">
              <a:lumMod val="40000"/>
              <a:lumOff val="60000"/>
            </a:schemeClr>
          </a:solidFill>
          <a:effectLst>
            <a:innerShdw blurRad="63500" dist="50800" dir="13500000">
              <a:prstClr val="black">
                <a:alpha val="50000"/>
              </a:prstClr>
            </a:innerShdw>
          </a:effectLst>
        </p:spPr>
        <p:txBody>
          <a:bodyPr wrap="square">
            <a:spAutoFit/>
          </a:bodyPr>
          <a:lstStyle/>
          <a:p>
            <a:r>
              <a:rPr lang="tr-TR" dirty="0" smtClean="0"/>
              <a:t>Aile </a:t>
            </a:r>
            <a:r>
              <a:rPr lang="tr-TR" dirty="0" smtClean="0"/>
              <a:t>bireyleri Allah rızasına ulaşmada ve hayırlı yola götürecek </a:t>
            </a:r>
            <a:r>
              <a:rPr lang="tr-TR" dirty="0" err="1" smtClean="0"/>
              <a:t>salih</a:t>
            </a:r>
            <a:r>
              <a:rPr lang="tr-TR" dirty="0" smtClean="0"/>
              <a:t> amellerde ortak hareket etmelidir</a:t>
            </a:r>
            <a:r>
              <a:rPr lang="tr-TR" dirty="0" smtClean="0"/>
              <a:t>.</a:t>
            </a:r>
          </a:p>
          <a:p>
            <a:endParaRPr lang="tr-TR" dirty="0" smtClean="0"/>
          </a:p>
          <a:p>
            <a:r>
              <a:rPr lang="tr-TR" dirty="0" smtClean="0"/>
              <a:t>«</a:t>
            </a:r>
            <a:r>
              <a:rPr lang="tr-TR" b="1" dirty="0" smtClean="0"/>
              <a:t>Hatırla </a:t>
            </a:r>
            <a:r>
              <a:rPr lang="tr-TR" b="1" dirty="0" smtClean="0"/>
              <a:t>ki İbrahim ve İsmail Kabe’nin temellerini yükseltiyorlardı.(şöyle dua ettiler) ‘ey Rabbimiz! Bizden bu (hayırlı ameli)kabul et! Şüphesiz ki hakkıyla işiten, kemaliyle bilen yalnız sensin. Ey Rabbimiz! Bizi yalnız sana boyun eğen </a:t>
            </a:r>
            <a:r>
              <a:rPr lang="tr-TR" b="1" dirty="0"/>
              <a:t>M</a:t>
            </a:r>
            <a:r>
              <a:rPr lang="tr-TR" b="1" dirty="0" smtClean="0"/>
              <a:t>üslümanlar yap ve soyumuzdan yalnız sana boyun eğen bir ümmet yarat. Bizlere ibadet edeceğimiz yerleri göster ve tövbelerimizi kabul buyur. Çünkü tövbeleri kabul eden ve merhametli olan yalnız Sensin</a:t>
            </a:r>
            <a:r>
              <a:rPr lang="tr-TR" dirty="0" smtClean="0"/>
              <a:t>.» (Bakara, 2/127-128) ayetinden Hz İbrahim ve Hz. İsmail’in inanç birlikteliğini eylem birlikteliği ile pekiştirdikleri anlaşılmaktadır.</a:t>
            </a:r>
            <a:endParaRPr lang="tr-TR" dirty="0"/>
          </a:p>
        </p:txBody>
      </p:sp>
      <p:sp>
        <p:nvSpPr>
          <p:cNvPr id="5" name="Dikdörtgen 4"/>
          <p:cNvSpPr/>
          <p:nvPr/>
        </p:nvSpPr>
        <p:spPr>
          <a:xfrm>
            <a:off x="1331640" y="1052736"/>
            <a:ext cx="6336704" cy="523220"/>
          </a:xfrm>
          <a:prstGeom prst="rect">
            <a:avLst/>
          </a:prstGeom>
          <a:solidFill>
            <a:schemeClr val="accent1">
              <a:lumMod val="20000"/>
              <a:lumOff val="80000"/>
            </a:schemeClr>
          </a:solidFill>
        </p:spPr>
        <p:txBody>
          <a:bodyPr wrap="square">
            <a:spAutoFit/>
          </a:bodyPr>
          <a:lstStyle/>
          <a:p>
            <a:r>
              <a:rPr lang="tr-TR" sz="2800" dirty="0">
                <a:solidFill>
                  <a:srgbClr val="FF0000"/>
                </a:solidFill>
              </a:rPr>
              <a:t>Hz. İBRAHİM VE Hz. İSMAİL</a:t>
            </a:r>
            <a:endParaRPr lang="tr-TR" sz="2800" dirty="0">
              <a:solidFill>
                <a:srgbClr val="FF0000"/>
              </a:solidFill>
            </a:endParaRPr>
          </a:p>
        </p:txBody>
      </p:sp>
    </p:spTree>
    <p:extLst>
      <p:ext uri="{BB962C8B-B14F-4D97-AF65-F5344CB8AC3E}">
        <p14:creationId xmlns:p14="http://schemas.microsoft.com/office/powerpoint/2010/main" val="28522423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2204864"/>
            <a:ext cx="7745505" cy="3877815"/>
          </a:xfr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85000" lnSpcReduction="20000"/>
          </a:bodyPr>
          <a:lstStyle/>
          <a:p>
            <a:pPr marL="0" indent="0">
              <a:buNone/>
            </a:pPr>
            <a:r>
              <a:rPr lang="tr-TR" dirty="0" smtClean="0"/>
              <a:t>            Olumlu aile modelinin en önemli davranış tarzlarından biri de </a:t>
            </a:r>
            <a:r>
              <a:rPr lang="tr-TR" b="1" dirty="0" smtClean="0"/>
              <a:t>aile bireylerinin birbirleri için dua etmeleri</a:t>
            </a:r>
            <a:r>
              <a:rPr lang="tr-TR" dirty="0" smtClean="0"/>
              <a:t>dir. </a:t>
            </a:r>
            <a:r>
              <a:rPr lang="tr-TR" dirty="0" smtClean="0"/>
              <a:t>Yaratıcıyla </a:t>
            </a:r>
            <a:r>
              <a:rPr lang="tr-TR" dirty="0" smtClean="0"/>
              <a:t>bağını koparmayan bir ailenin küfre ve günaha saplanması mümkün değildir. Bu nedenle bütün peygamberler ana babaları ve evlatlarının iman üzere yaşayıp, son nefeslerini imanla vermeleri için Allah’a </a:t>
            </a:r>
            <a:r>
              <a:rPr lang="tr-TR" dirty="0" smtClean="0"/>
              <a:t>yalvarmışlardır. </a:t>
            </a:r>
          </a:p>
          <a:p>
            <a:pPr marL="0" indent="0">
              <a:buNone/>
            </a:pPr>
            <a:r>
              <a:rPr lang="tr-TR" dirty="0" smtClean="0"/>
              <a:t>Hz</a:t>
            </a:r>
            <a:r>
              <a:rPr lang="tr-TR" dirty="0" smtClean="0"/>
              <a:t>. İbrahim’in « </a:t>
            </a:r>
            <a:r>
              <a:rPr lang="tr-TR" dirty="0" smtClean="0">
                <a:solidFill>
                  <a:srgbClr val="FF0000"/>
                </a:solidFill>
              </a:rPr>
              <a:t>Ey Rabbim! Bu beldeyi emin kıl. Beni ve oğullarımı putlara tapmaktan uzak bulundur!»</a:t>
            </a:r>
            <a:r>
              <a:rPr lang="tr-TR" dirty="0" smtClean="0"/>
              <a:t> ve </a:t>
            </a:r>
            <a:r>
              <a:rPr lang="tr-TR" dirty="0" smtClean="0">
                <a:solidFill>
                  <a:srgbClr val="FF0000"/>
                </a:solidFill>
              </a:rPr>
              <a:t>« Ey Rabbim! Beni namazda devamlı kıl. Zürriyetimden de (böyle namaz kılan kimseler yarat) Ey Rabbim! Duamı kabul buyur. Ey Rabbim! Hesap kurulacağı gün beni, annemi, babamı ve bütün </a:t>
            </a:r>
            <a:r>
              <a:rPr lang="tr-TR" dirty="0" err="1">
                <a:solidFill>
                  <a:srgbClr val="FF0000"/>
                </a:solidFill>
              </a:rPr>
              <a:t>M</a:t>
            </a:r>
            <a:r>
              <a:rPr lang="tr-TR" dirty="0" err="1" smtClean="0">
                <a:solidFill>
                  <a:srgbClr val="FF0000"/>
                </a:solidFill>
              </a:rPr>
              <a:t>ü’minleri</a:t>
            </a:r>
            <a:r>
              <a:rPr lang="tr-TR" dirty="0" smtClean="0">
                <a:solidFill>
                  <a:srgbClr val="FF0000"/>
                </a:solidFill>
              </a:rPr>
              <a:t> bağışla</a:t>
            </a:r>
            <a:r>
              <a:rPr lang="tr-TR" dirty="0" smtClean="0"/>
              <a:t>»(İbrahim,14/40,41)  şeklindeki duaları aile bireyleri için nelerin öncelikli istenmesi gerektiğini göstermesi açısından çok önemlidir</a:t>
            </a:r>
            <a:r>
              <a:rPr lang="tr-TR" dirty="0" smtClean="0"/>
              <a:t>. </a:t>
            </a:r>
            <a:endParaRPr lang="tr-TR" dirty="0"/>
          </a:p>
        </p:txBody>
      </p:sp>
    </p:spTree>
    <p:extLst>
      <p:ext uri="{BB962C8B-B14F-4D97-AF65-F5344CB8AC3E}">
        <p14:creationId xmlns:p14="http://schemas.microsoft.com/office/powerpoint/2010/main" val="3075661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1044</TotalTime>
  <Words>1755</Words>
  <Application>Microsoft Office PowerPoint</Application>
  <PresentationFormat>Ekran Gösterisi (4:3)</PresentationFormat>
  <Paragraphs>88</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Cilt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NUH’UN KARISI İLE LUT’UN KARISI</vt:lpstr>
      <vt:lpstr>PowerPoint Sunusu</vt:lpstr>
      <vt:lpstr>PowerPoint Sunusu</vt:lpstr>
      <vt:lpstr>PowerPoint Sunusu</vt:lpstr>
      <vt:lpstr>TEŞEKKÜR EDERİZ…</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KUR’AN DA AİLE PROFİLLERİ</dc:title>
  <dc:creator>user</dc:creator>
  <cp:lastModifiedBy>hp-pc</cp:lastModifiedBy>
  <cp:revision>67</cp:revision>
  <dcterms:created xsi:type="dcterms:W3CDTF">2019-09-27T21:55:51Z</dcterms:created>
  <dcterms:modified xsi:type="dcterms:W3CDTF">2019-11-12T06:48:30Z</dcterms:modified>
</cp:coreProperties>
</file>